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6"/>
  </p:notesMasterIdLst>
  <p:sldIdLst>
    <p:sldId id="257" r:id="rId3"/>
    <p:sldId id="433" r:id="rId4"/>
    <p:sldId id="438" r:id="rId5"/>
    <p:sldId id="437" r:id="rId6"/>
    <p:sldId id="431" r:id="rId7"/>
    <p:sldId id="430" r:id="rId8"/>
    <p:sldId id="277" r:id="rId9"/>
    <p:sldId id="435" r:id="rId10"/>
    <p:sldId id="434" r:id="rId11"/>
    <p:sldId id="432" r:id="rId12"/>
    <p:sldId id="274" r:id="rId13"/>
    <p:sldId id="440" r:id="rId14"/>
    <p:sldId id="43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42B46B-B62C-4B46-AC27-89903B0DCD16}" v="5" dt="2026-06-25T08:14:00.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94660"/>
  </p:normalViewPr>
  <p:slideViewPr>
    <p:cSldViewPr snapToGrid="0">
      <p:cViewPr varScale="1">
        <p:scale>
          <a:sx n="101" d="100"/>
          <a:sy n="101" d="100"/>
        </p:scale>
        <p:origin x="96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yn Nicholl" userId="06f7b979-1c82-44f2-bf08-4b3c195d41f0" providerId="ADAL" clId="{6AD95D7F-8C7C-48E3-BE5E-05DB125A233D}"/>
    <pc:docChg chg="undo custSel addSld delSld modSld sldOrd">
      <pc:chgData name="Robyn Nicholl" userId="06f7b979-1c82-44f2-bf08-4b3c195d41f0" providerId="ADAL" clId="{6AD95D7F-8C7C-48E3-BE5E-05DB125A233D}" dt="2026-06-25T08:14:04.641" v="452"/>
      <pc:docMkLst>
        <pc:docMk/>
      </pc:docMkLst>
      <pc:sldChg chg="del">
        <pc:chgData name="Robyn Nicholl" userId="06f7b979-1c82-44f2-bf08-4b3c195d41f0" providerId="ADAL" clId="{6AD95D7F-8C7C-48E3-BE5E-05DB125A233D}" dt="2026-06-24T16:37:13.542" v="66" actId="2696"/>
        <pc:sldMkLst>
          <pc:docMk/>
          <pc:sldMk cId="2063733751" sldId="271"/>
        </pc:sldMkLst>
      </pc:sldChg>
      <pc:sldChg chg="add ord">
        <pc:chgData name="Robyn Nicholl" userId="06f7b979-1c82-44f2-bf08-4b3c195d41f0" providerId="ADAL" clId="{6AD95D7F-8C7C-48E3-BE5E-05DB125A233D}" dt="2026-06-25T08:14:04.641" v="452"/>
        <pc:sldMkLst>
          <pc:docMk/>
          <pc:sldMk cId="2032715230" sldId="277"/>
        </pc:sldMkLst>
      </pc:sldChg>
      <pc:sldChg chg="modSp mod">
        <pc:chgData name="Robyn Nicholl" userId="06f7b979-1c82-44f2-bf08-4b3c195d41f0" providerId="ADAL" clId="{6AD95D7F-8C7C-48E3-BE5E-05DB125A233D}" dt="2026-06-25T07:52:31.419" v="97" actId="14100"/>
        <pc:sldMkLst>
          <pc:docMk/>
          <pc:sldMk cId="1784577329" sldId="431"/>
        </pc:sldMkLst>
        <pc:spChg chg="mod">
          <ac:chgData name="Robyn Nicholl" userId="06f7b979-1c82-44f2-bf08-4b3c195d41f0" providerId="ADAL" clId="{6AD95D7F-8C7C-48E3-BE5E-05DB125A233D}" dt="2026-06-25T07:52:31.419" v="97" actId="14100"/>
          <ac:spMkLst>
            <pc:docMk/>
            <pc:sldMk cId="1784577329" sldId="431"/>
            <ac:spMk id="4" creationId="{F586C24C-DA0D-7295-9F2E-4D6C4E291B78}"/>
          </ac:spMkLst>
        </pc:spChg>
        <pc:graphicFrameChg chg="mod modGraphic">
          <ac:chgData name="Robyn Nicholl" userId="06f7b979-1c82-44f2-bf08-4b3c195d41f0" providerId="ADAL" clId="{6AD95D7F-8C7C-48E3-BE5E-05DB125A233D}" dt="2026-06-24T16:23:05.143" v="0" actId="14100"/>
          <ac:graphicFrameMkLst>
            <pc:docMk/>
            <pc:sldMk cId="1784577329" sldId="431"/>
            <ac:graphicFrameMk id="5" creationId="{52CA8FB5-C27C-F5AB-8DC9-D865A45F26EE}"/>
          </ac:graphicFrameMkLst>
        </pc:graphicFrameChg>
      </pc:sldChg>
      <pc:sldChg chg="modSp mod">
        <pc:chgData name="Robyn Nicholl" userId="06f7b979-1c82-44f2-bf08-4b3c195d41f0" providerId="ADAL" clId="{6AD95D7F-8C7C-48E3-BE5E-05DB125A233D}" dt="2026-06-25T08:06:35.633" v="332" actId="20577"/>
        <pc:sldMkLst>
          <pc:docMk/>
          <pc:sldMk cId="3093384983" sldId="432"/>
        </pc:sldMkLst>
        <pc:spChg chg="mod">
          <ac:chgData name="Robyn Nicholl" userId="06f7b979-1c82-44f2-bf08-4b3c195d41f0" providerId="ADAL" clId="{6AD95D7F-8C7C-48E3-BE5E-05DB125A233D}" dt="2026-06-25T08:06:35.633" v="332" actId="20577"/>
          <ac:spMkLst>
            <pc:docMk/>
            <pc:sldMk cId="3093384983" sldId="432"/>
            <ac:spMk id="7" creationId="{5DE1E673-CB46-A44E-ED89-4BA16520F2E2}"/>
          </ac:spMkLst>
        </pc:spChg>
      </pc:sldChg>
      <pc:sldChg chg="modSp mod">
        <pc:chgData name="Robyn Nicholl" userId="06f7b979-1c82-44f2-bf08-4b3c195d41f0" providerId="ADAL" clId="{6AD95D7F-8C7C-48E3-BE5E-05DB125A233D}" dt="2026-06-25T08:05:02.879" v="279" actId="5793"/>
        <pc:sldMkLst>
          <pc:docMk/>
          <pc:sldMk cId="2201566379" sldId="434"/>
        </pc:sldMkLst>
        <pc:spChg chg="mod">
          <ac:chgData name="Robyn Nicholl" userId="06f7b979-1c82-44f2-bf08-4b3c195d41f0" providerId="ADAL" clId="{6AD95D7F-8C7C-48E3-BE5E-05DB125A233D}" dt="2026-06-25T08:05:02.879" v="279" actId="5793"/>
          <ac:spMkLst>
            <pc:docMk/>
            <pc:sldMk cId="2201566379" sldId="434"/>
            <ac:spMk id="7" creationId="{53828C73-083D-68E0-4D48-F6CD378D602C}"/>
          </ac:spMkLst>
        </pc:spChg>
      </pc:sldChg>
      <pc:sldChg chg="modSp mod">
        <pc:chgData name="Robyn Nicholl" userId="06f7b979-1c82-44f2-bf08-4b3c195d41f0" providerId="ADAL" clId="{6AD95D7F-8C7C-48E3-BE5E-05DB125A233D}" dt="2026-06-25T08:00:50.625" v="276" actId="14100"/>
        <pc:sldMkLst>
          <pc:docMk/>
          <pc:sldMk cId="2899004526" sldId="435"/>
        </pc:sldMkLst>
        <pc:spChg chg="mod">
          <ac:chgData name="Robyn Nicholl" userId="06f7b979-1c82-44f2-bf08-4b3c195d41f0" providerId="ADAL" clId="{6AD95D7F-8C7C-48E3-BE5E-05DB125A233D}" dt="2026-06-25T08:00:50.625" v="276" actId="14100"/>
          <ac:spMkLst>
            <pc:docMk/>
            <pc:sldMk cId="2899004526" sldId="435"/>
            <ac:spMk id="7" creationId="{93AF18B0-EBF2-626B-E8A8-2350D011BA7C}"/>
          </ac:spMkLst>
        </pc:spChg>
      </pc:sldChg>
      <pc:sldChg chg="modSp mod">
        <pc:chgData name="Robyn Nicholl" userId="06f7b979-1c82-44f2-bf08-4b3c195d41f0" providerId="ADAL" clId="{6AD95D7F-8C7C-48E3-BE5E-05DB125A233D}" dt="2026-06-25T07:52:13.455" v="95" actId="20577"/>
        <pc:sldMkLst>
          <pc:docMk/>
          <pc:sldMk cId="1499816" sldId="437"/>
        </pc:sldMkLst>
        <pc:spChg chg="mod">
          <ac:chgData name="Robyn Nicholl" userId="06f7b979-1c82-44f2-bf08-4b3c195d41f0" providerId="ADAL" clId="{6AD95D7F-8C7C-48E3-BE5E-05DB125A233D}" dt="2026-06-25T07:52:13.455" v="95" actId="20577"/>
          <ac:spMkLst>
            <pc:docMk/>
            <pc:sldMk cId="1499816" sldId="437"/>
            <ac:spMk id="7" creationId="{B6A4ED79-8085-B239-A775-7AB8B1E4DD66}"/>
          </ac:spMkLst>
        </pc:spChg>
      </pc:sldChg>
      <pc:sldChg chg="modSp mod ord">
        <pc:chgData name="Robyn Nicholl" userId="06f7b979-1c82-44f2-bf08-4b3c195d41f0" providerId="ADAL" clId="{6AD95D7F-8C7C-48E3-BE5E-05DB125A233D}" dt="2026-06-25T08:12:13.211" v="449" actId="5793"/>
        <pc:sldMkLst>
          <pc:docMk/>
          <pc:sldMk cId="1910379295" sldId="438"/>
        </pc:sldMkLst>
        <pc:spChg chg="mod">
          <ac:chgData name="Robyn Nicholl" userId="06f7b979-1c82-44f2-bf08-4b3c195d41f0" providerId="ADAL" clId="{6AD95D7F-8C7C-48E3-BE5E-05DB125A233D}" dt="2026-06-24T16:23:25.291" v="1" actId="14100"/>
          <ac:spMkLst>
            <pc:docMk/>
            <pc:sldMk cId="1910379295" sldId="438"/>
            <ac:spMk id="6" creationId="{5C5AA9D7-61F9-FF90-CC8A-17FDF31C26FA}"/>
          </ac:spMkLst>
        </pc:spChg>
        <pc:spChg chg="mod">
          <ac:chgData name="Robyn Nicholl" userId="06f7b979-1c82-44f2-bf08-4b3c195d41f0" providerId="ADAL" clId="{6AD95D7F-8C7C-48E3-BE5E-05DB125A233D}" dt="2026-06-25T08:12:13.211" v="449" actId="5793"/>
          <ac:spMkLst>
            <pc:docMk/>
            <pc:sldMk cId="1910379295" sldId="438"/>
            <ac:spMk id="7" creationId="{DD05F691-D219-1575-BD0A-FBFD4DEC31B6}"/>
          </ac:spMkLst>
        </pc:spChg>
      </pc:sldChg>
      <pc:sldChg chg="modSp mod">
        <pc:chgData name="Robyn Nicholl" userId="06f7b979-1c82-44f2-bf08-4b3c195d41f0" providerId="ADAL" clId="{6AD95D7F-8C7C-48E3-BE5E-05DB125A233D}" dt="2026-06-25T08:08:57.119" v="430" actId="20577"/>
        <pc:sldMkLst>
          <pc:docMk/>
          <pc:sldMk cId="1412175222" sldId="440"/>
        </pc:sldMkLst>
        <pc:spChg chg="mod">
          <ac:chgData name="Robyn Nicholl" userId="06f7b979-1c82-44f2-bf08-4b3c195d41f0" providerId="ADAL" clId="{6AD95D7F-8C7C-48E3-BE5E-05DB125A233D}" dt="2026-06-25T08:08:57.119" v="430" actId="20577"/>
          <ac:spMkLst>
            <pc:docMk/>
            <pc:sldMk cId="1412175222" sldId="440"/>
            <ac:spMk id="7" creationId="{6B8F5993-5F42-CAB7-619E-E32DE36EE0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A791B9-DBD0-4A5A-A1BE-34602C953FF4}" type="datetimeFigureOut">
              <a:rPr lang="en-IE" smtClean="0"/>
              <a:t>24/06/2026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FD2AB-743E-4D0F-B60E-BD085CC4FA7B}" type="slidenum">
              <a:rPr lang="en-IE" smtClean="0"/>
              <a:t>‹#›</a:t>
            </a:fld>
            <a:endParaRPr lang="en-IE"/>
          </a:p>
        </p:txBody>
      </p:sp>
    </p:spTree>
    <p:extLst>
      <p:ext uri="{BB962C8B-B14F-4D97-AF65-F5344CB8AC3E}">
        <p14:creationId xmlns:p14="http://schemas.microsoft.com/office/powerpoint/2010/main" val="2610044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52810C-A287-4AED-95A2-DBA432A73BC7}" type="slidenum">
              <a:rPr lang="en-US" smtClean="0"/>
              <a:t>1</a:t>
            </a:fld>
            <a:endParaRPr lang="en-US"/>
          </a:p>
        </p:txBody>
      </p:sp>
    </p:spTree>
    <p:extLst>
      <p:ext uri="{BB962C8B-B14F-4D97-AF65-F5344CB8AC3E}">
        <p14:creationId xmlns:p14="http://schemas.microsoft.com/office/powerpoint/2010/main" val="29756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B8E21-D29F-E9E9-5FFC-9CBA1234E6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C41B82-0E5D-0D56-4E46-A1431F9A25D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917A2A0-DDA1-4EBD-64C2-810514E503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A4AFEF-1257-B9C4-5CCE-2F0A70D70DD4}"/>
              </a:ext>
            </a:extLst>
          </p:cNvPr>
          <p:cNvSpPr>
            <a:spLocks noGrp="1"/>
          </p:cNvSpPr>
          <p:nvPr>
            <p:ph type="sldNum" sz="quarter" idx="10"/>
          </p:nvPr>
        </p:nvSpPr>
        <p:spPr/>
        <p:txBody>
          <a:bodyPr/>
          <a:lstStyle/>
          <a:p>
            <a:fld id="{BC52810C-A287-4AED-95A2-DBA432A73BC7}" type="slidenum">
              <a:rPr lang="en-US" smtClean="0"/>
              <a:t>2</a:t>
            </a:fld>
            <a:endParaRPr lang="en-US"/>
          </a:p>
        </p:txBody>
      </p:sp>
    </p:spTree>
    <p:extLst>
      <p:ext uri="{BB962C8B-B14F-4D97-AF65-F5344CB8AC3E}">
        <p14:creationId xmlns:p14="http://schemas.microsoft.com/office/powerpoint/2010/main" val="2185943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95864-99C4-4FFF-21B1-1083EDFE9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4D819-1678-44AD-0BD6-62A4EBB0E2C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94C2F07-802E-8AAB-960F-827E11C824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A3410B-A69A-B1B1-A0B9-D8C904D35885}"/>
              </a:ext>
            </a:extLst>
          </p:cNvPr>
          <p:cNvSpPr>
            <a:spLocks noGrp="1"/>
          </p:cNvSpPr>
          <p:nvPr>
            <p:ph type="sldNum" sz="quarter" idx="10"/>
          </p:nvPr>
        </p:nvSpPr>
        <p:spPr/>
        <p:txBody>
          <a:bodyPr/>
          <a:lstStyle/>
          <a:p>
            <a:fld id="{BC52810C-A287-4AED-95A2-DBA432A73BC7}" type="slidenum">
              <a:rPr lang="en-US" smtClean="0"/>
              <a:t>3</a:t>
            </a:fld>
            <a:endParaRPr lang="en-US"/>
          </a:p>
        </p:txBody>
      </p:sp>
    </p:spTree>
    <p:extLst>
      <p:ext uri="{BB962C8B-B14F-4D97-AF65-F5344CB8AC3E}">
        <p14:creationId xmlns:p14="http://schemas.microsoft.com/office/powerpoint/2010/main" val="2025293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9A96B-B7F4-27AF-01E2-CC3B9B73D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1A9D8-76D2-C144-A496-A440AE4146C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A96DD86-8C79-57B2-4161-0A0FDABA4B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28FE61-8B52-5328-D0A1-661719D4A706}"/>
              </a:ext>
            </a:extLst>
          </p:cNvPr>
          <p:cNvSpPr>
            <a:spLocks noGrp="1"/>
          </p:cNvSpPr>
          <p:nvPr>
            <p:ph type="sldNum" sz="quarter" idx="10"/>
          </p:nvPr>
        </p:nvSpPr>
        <p:spPr/>
        <p:txBody>
          <a:bodyPr/>
          <a:lstStyle/>
          <a:p>
            <a:fld id="{BC52810C-A287-4AED-95A2-DBA432A73BC7}" type="slidenum">
              <a:rPr lang="en-US" smtClean="0"/>
              <a:t>4</a:t>
            </a:fld>
            <a:endParaRPr lang="en-US"/>
          </a:p>
        </p:txBody>
      </p:sp>
    </p:spTree>
    <p:extLst>
      <p:ext uri="{BB962C8B-B14F-4D97-AF65-F5344CB8AC3E}">
        <p14:creationId xmlns:p14="http://schemas.microsoft.com/office/powerpoint/2010/main" val="2508493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F64DD-0CBD-272F-FB1A-B71A4F08F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9A1EB-EE14-480C-CF74-18E89DC20BF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493B8C1-C0C7-4859-C444-297BD67C19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E4FFF2-9822-79B5-085B-00731790B376}"/>
              </a:ext>
            </a:extLst>
          </p:cNvPr>
          <p:cNvSpPr>
            <a:spLocks noGrp="1"/>
          </p:cNvSpPr>
          <p:nvPr>
            <p:ph type="sldNum" sz="quarter" idx="10"/>
          </p:nvPr>
        </p:nvSpPr>
        <p:spPr/>
        <p:txBody>
          <a:bodyPr/>
          <a:lstStyle/>
          <a:p>
            <a:fld id="{BC52810C-A287-4AED-95A2-DBA432A73BC7}" type="slidenum">
              <a:rPr lang="en-US" smtClean="0"/>
              <a:t>7</a:t>
            </a:fld>
            <a:endParaRPr lang="en-US"/>
          </a:p>
        </p:txBody>
      </p:sp>
    </p:spTree>
    <p:extLst>
      <p:ext uri="{BB962C8B-B14F-4D97-AF65-F5344CB8AC3E}">
        <p14:creationId xmlns:p14="http://schemas.microsoft.com/office/powerpoint/2010/main" val="264240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CF153-690E-0FCF-1BB7-34939EF130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25071-921D-6757-03A1-F7E90B64002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2120563-9EAF-6CE9-87D4-FF854495D1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F2F290-EFF4-C4F3-68BE-32868482AD09}"/>
              </a:ext>
            </a:extLst>
          </p:cNvPr>
          <p:cNvSpPr>
            <a:spLocks noGrp="1"/>
          </p:cNvSpPr>
          <p:nvPr>
            <p:ph type="sldNum" sz="quarter" idx="10"/>
          </p:nvPr>
        </p:nvSpPr>
        <p:spPr/>
        <p:txBody>
          <a:bodyPr/>
          <a:lstStyle/>
          <a:p>
            <a:fld id="{BC52810C-A287-4AED-95A2-DBA432A73BC7}" type="slidenum">
              <a:rPr lang="en-US" smtClean="0"/>
              <a:t>8</a:t>
            </a:fld>
            <a:endParaRPr lang="en-US"/>
          </a:p>
        </p:txBody>
      </p:sp>
    </p:spTree>
    <p:extLst>
      <p:ext uri="{BB962C8B-B14F-4D97-AF65-F5344CB8AC3E}">
        <p14:creationId xmlns:p14="http://schemas.microsoft.com/office/powerpoint/2010/main" val="3800395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C73AC-2248-BE19-FC17-8E8644B80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6730D-89FE-F358-572D-F6509B89974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B3F3963-FDC5-9771-5C8B-D98EC9887F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894910-7E65-7518-ADF0-FB08C8054EAD}"/>
              </a:ext>
            </a:extLst>
          </p:cNvPr>
          <p:cNvSpPr>
            <a:spLocks noGrp="1"/>
          </p:cNvSpPr>
          <p:nvPr>
            <p:ph type="sldNum" sz="quarter" idx="10"/>
          </p:nvPr>
        </p:nvSpPr>
        <p:spPr/>
        <p:txBody>
          <a:bodyPr/>
          <a:lstStyle/>
          <a:p>
            <a:fld id="{BC52810C-A287-4AED-95A2-DBA432A73BC7}" type="slidenum">
              <a:rPr lang="en-US" smtClean="0"/>
              <a:t>9</a:t>
            </a:fld>
            <a:endParaRPr lang="en-US"/>
          </a:p>
        </p:txBody>
      </p:sp>
    </p:spTree>
    <p:extLst>
      <p:ext uri="{BB962C8B-B14F-4D97-AF65-F5344CB8AC3E}">
        <p14:creationId xmlns:p14="http://schemas.microsoft.com/office/powerpoint/2010/main" val="1842674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FA469-0074-0904-C240-C9C112821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F8045-53C9-B78A-FDEF-46E98920A3E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B397200-E7C0-3D43-2AFB-0C13236D12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2F6046-A266-EACB-B16A-154EB38E8D26}"/>
              </a:ext>
            </a:extLst>
          </p:cNvPr>
          <p:cNvSpPr>
            <a:spLocks noGrp="1"/>
          </p:cNvSpPr>
          <p:nvPr>
            <p:ph type="sldNum" sz="quarter" idx="10"/>
          </p:nvPr>
        </p:nvSpPr>
        <p:spPr/>
        <p:txBody>
          <a:bodyPr/>
          <a:lstStyle/>
          <a:p>
            <a:fld id="{BC52810C-A287-4AED-95A2-DBA432A73BC7}" type="slidenum">
              <a:rPr lang="en-US" smtClean="0"/>
              <a:t>10</a:t>
            </a:fld>
            <a:endParaRPr lang="en-US"/>
          </a:p>
        </p:txBody>
      </p:sp>
    </p:spTree>
    <p:extLst>
      <p:ext uri="{BB962C8B-B14F-4D97-AF65-F5344CB8AC3E}">
        <p14:creationId xmlns:p14="http://schemas.microsoft.com/office/powerpoint/2010/main" val="131333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75D8-EBC7-00EB-2633-9BB4254EC3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21CC7-7F29-A2F0-BEE8-91FB2DD86C7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06F92A0-A30E-A3E2-F3FA-570B3CE1B2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9355AF-EB54-C148-3009-E662CEDE6F5F}"/>
              </a:ext>
            </a:extLst>
          </p:cNvPr>
          <p:cNvSpPr>
            <a:spLocks noGrp="1"/>
          </p:cNvSpPr>
          <p:nvPr>
            <p:ph type="sldNum" sz="quarter" idx="10"/>
          </p:nvPr>
        </p:nvSpPr>
        <p:spPr/>
        <p:txBody>
          <a:bodyPr/>
          <a:lstStyle/>
          <a:p>
            <a:fld id="{BC52810C-A287-4AED-95A2-DBA432A73BC7}" type="slidenum">
              <a:rPr lang="en-US" smtClean="0"/>
              <a:t>11</a:t>
            </a:fld>
            <a:endParaRPr lang="en-US"/>
          </a:p>
        </p:txBody>
      </p:sp>
    </p:spTree>
    <p:extLst>
      <p:ext uri="{BB962C8B-B14F-4D97-AF65-F5344CB8AC3E}">
        <p14:creationId xmlns:p14="http://schemas.microsoft.com/office/powerpoint/2010/main" val="2321244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96BB3-2308-53F0-FE30-0E2C09CAE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99BCF-7D4B-0144-FE87-11C4976C9DD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E773034-0AF6-8CEA-07E6-45033E0059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FCBD8D-FE56-11D1-09A1-EB2CE6EC5F04}"/>
              </a:ext>
            </a:extLst>
          </p:cNvPr>
          <p:cNvSpPr>
            <a:spLocks noGrp="1"/>
          </p:cNvSpPr>
          <p:nvPr>
            <p:ph type="sldNum" sz="quarter" idx="10"/>
          </p:nvPr>
        </p:nvSpPr>
        <p:spPr/>
        <p:txBody>
          <a:bodyPr/>
          <a:lstStyle/>
          <a:p>
            <a:fld id="{BC52810C-A287-4AED-95A2-DBA432A73BC7}" type="slidenum">
              <a:rPr lang="en-US" smtClean="0"/>
              <a:t>12</a:t>
            </a:fld>
            <a:endParaRPr lang="en-US"/>
          </a:p>
        </p:txBody>
      </p:sp>
    </p:spTree>
    <p:extLst>
      <p:ext uri="{BB962C8B-B14F-4D97-AF65-F5344CB8AC3E}">
        <p14:creationId xmlns:p14="http://schemas.microsoft.com/office/powerpoint/2010/main" val="2481751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2516-37A0-10FF-13B2-092CCC165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8DA28-AC40-9055-769A-7F83B82FD3A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ADE9E2B-C391-61F9-7A1D-A630CD3597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009797-8480-C78A-453B-2B5DA83A82C3}"/>
              </a:ext>
            </a:extLst>
          </p:cNvPr>
          <p:cNvSpPr>
            <a:spLocks noGrp="1"/>
          </p:cNvSpPr>
          <p:nvPr>
            <p:ph type="sldNum" sz="quarter" idx="10"/>
          </p:nvPr>
        </p:nvSpPr>
        <p:spPr/>
        <p:txBody>
          <a:bodyPr/>
          <a:lstStyle/>
          <a:p>
            <a:fld id="{BC52810C-A287-4AED-95A2-DBA432A73BC7}" type="slidenum">
              <a:rPr lang="en-US" smtClean="0"/>
              <a:t>13</a:t>
            </a:fld>
            <a:endParaRPr lang="en-US"/>
          </a:p>
        </p:txBody>
      </p:sp>
    </p:spTree>
    <p:extLst>
      <p:ext uri="{BB962C8B-B14F-4D97-AF65-F5344CB8AC3E}">
        <p14:creationId xmlns:p14="http://schemas.microsoft.com/office/powerpoint/2010/main" val="3603686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4EE4C-8CA5-ECFF-47A8-343CC745E8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25FB282E-3E38-8478-F92D-58414FAB03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8EC7CBB9-B032-7289-A99E-A0E87673778E}"/>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1FC7676D-0047-94DC-3A69-4D1A2F2AB46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90C825E-D8C7-3B40-571E-3149B1F2E78E}"/>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85025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DAFC5-07E8-2794-ECBD-13E08499EE2B}"/>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0729F882-2845-D862-D395-E71303C140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985A73E-1950-E560-9CAF-4805ED43BA2F}"/>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AD4AE38F-BB09-EE1C-5033-78135BE4756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9751737-F817-8AD7-72ED-281501489AE4}"/>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128811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68D1-1520-D557-CB9A-488F0E8176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D16E32E3-94E0-8404-D86D-82FA9A451A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92C93A-32DD-AE43-B864-EDAD7591ECB0}"/>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6D58753C-81AB-D0ED-F3CD-D1F043798F9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D28B5A03-087F-68CB-30AE-2A2027228522}"/>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259502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2E8B-DE9C-82BC-242F-E5B5C6196B01}"/>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EC72F83E-B301-302D-C4B9-5106BF1C71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68B766DF-2460-D204-1B58-60E55E175A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FA51ED88-F1BE-4942-70F3-7C7BE175A52F}"/>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6" name="Footer Placeholder 5">
            <a:extLst>
              <a:ext uri="{FF2B5EF4-FFF2-40B4-BE49-F238E27FC236}">
                <a16:creationId xmlns:a16="http://schemas.microsoft.com/office/drawing/2014/main" id="{EF50CBC9-7732-FC97-9F49-A9CCC2C1E25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DCC69CA9-E65B-1BF5-8E4D-11CE1B4FB417}"/>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94489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4509-366F-5508-69CB-C355BC975C95}"/>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23D90881-D223-1FFF-855B-03CEB52B95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E11E0-1DAD-BB23-A3B1-B600749681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5E9C69C-04A8-7511-4AB7-352053777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4545A6-B200-8241-8AA0-6F0893D864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A842B306-85AD-C6C7-BC1C-B0F67E965D46}"/>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8" name="Footer Placeholder 7">
            <a:extLst>
              <a:ext uri="{FF2B5EF4-FFF2-40B4-BE49-F238E27FC236}">
                <a16:creationId xmlns:a16="http://schemas.microsoft.com/office/drawing/2014/main" id="{E63BEAC6-5FC2-8A2E-725C-19AC3E03E3E9}"/>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B0BD1813-9E80-A47A-AB87-893FE5A36B43}"/>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572744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0BE42-C499-840E-FEA3-29B36C6E0586}"/>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6E9B7DA3-42A8-2D97-49BA-B643E06E668F}"/>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4" name="Footer Placeholder 3">
            <a:extLst>
              <a:ext uri="{FF2B5EF4-FFF2-40B4-BE49-F238E27FC236}">
                <a16:creationId xmlns:a16="http://schemas.microsoft.com/office/drawing/2014/main" id="{52F4C412-B793-9893-C80F-972F8C952A00}"/>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02133713-6556-748F-3B3D-F8C125C9646B}"/>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2971048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9D0149-BDBD-6974-C6F5-7ECA783C3F9C}"/>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3" name="Footer Placeholder 2">
            <a:extLst>
              <a:ext uri="{FF2B5EF4-FFF2-40B4-BE49-F238E27FC236}">
                <a16:creationId xmlns:a16="http://schemas.microsoft.com/office/drawing/2014/main" id="{721EAC45-E53B-FD16-12D0-C3BE416DCDEB}"/>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37BC1D17-5F14-3FFF-2104-E4AA38602E42}"/>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65299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03656-0171-CCE7-C193-C153E43694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516CC347-C664-8F1E-89AC-009153AB4A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F38112EB-2187-5843-0D7C-CA37CF3442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D5263-A30D-DB73-A4F8-71787FA74598}"/>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6" name="Footer Placeholder 5">
            <a:extLst>
              <a:ext uri="{FF2B5EF4-FFF2-40B4-BE49-F238E27FC236}">
                <a16:creationId xmlns:a16="http://schemas.microsoft.com/office/drawing/2014/main" id="{9F60C663-2F8E-F638-245D-E3D4AD35126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9420894E-45C4-141F-66D2-A518E608747A}"/>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3803153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D333-2D03-9ED4-A050-CF8E7C1E4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6A862CD8-14B3-96AB-C35F-59A7015E5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EB9CE370-0339-A705-74F0-57BEB15F01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59E03F-422B-D9C8-D0A3-D390647B7C57}"/>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6" name="Footer Placeholder 5">
            <a:extLst>
              <a:ext uri="{FF2B5EF4-FFF2-40B4-BE49-F238E27FC236}">
                <a16:creationId xmlns:a16="http://schemas.microsoft.com/office/drawing/2014/main" id="{AF49C90B-B1B1-1B42-C6C3-FBDD3669378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2AE2979-E14C-62B3-A56F-FA9B7347F031}"/>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1658480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D2463-343C-5CCC-891B-D6A50935E57A}"/>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FE66B0BB-C3CE-359F-B115-D6ABD510CB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E134C15A-11E3-550D-5CD2-79077BC5B4B3}"/>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8C63B172-0793-8603-D9DE-B055548AC24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0E6736B-0E7D-3D23-7838-38055F9C372B}"/>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4065799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29A361-F4ED-8575-0130-F868695B45C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E91D8B3F-14FB-E7BF-2F1C-74003896C3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73224E4-0182-F82E-D24B-62FE843BBAEB}"/>
              </a:ext>
            </a:extLst>
          </p:cNvPr>
          <p:cNvSpPr>
            <a:spLocks noGrp="1"/>
          </p:cNvSpPr>
          <p:nvPr>
            <p:ph type="dt" sz="half" idx="10"/>
          </p:nvPr>
        </p:nvSpPr>
        <p:spPr/>
        <p:txBody>
          <a:body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50885773-083E-48A4-1290-959CB6B3786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21716DB-F7DF-C4A9-3951-DCB188A20D3B}"/>
              </a:ext>
            </a:extLst>
          </p:cNvPr>
          <p:cNvSpPr>
            <a:spLocks noGrp="1"/>
          </p:cNvSpPr>
          <p:nvPr>
            <p:ph type="sldNum" sz="quarter" idx="12"/>
          </p:nvPr>
        </p:nvSpPr>
        <p:spPr/>
        <p:txBody>
          <a:bodyPr/>
          <a:lstStyle/>
          <a:p>
            <a:fld id="{F01652DE-6121-4046-AA02-3A14FA7AA338}" type="slidenum">
              <a:rPr lang="en-IE" smtClean="0"/>
              <a:t>‹#›</a:t>
            </a:fld>
            <a:endParaRPr lang="en-IE"/>
          </a:p>
        </p:txBody>
      </p:sp>
    </p:spTree>
    <p:extLst>
      <p:ext uri="{BB962C8B-B14F-4D97-AF65-F5344CB8AC3E}">
        <p14:creationId xmlns:p14="http://schemas.microsoft.com/office/powerpoint/2010/main" val="3561960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Rectangle 4"/>
          <p:cNvSpPr/>
          <p:nvPr userDrawn="1"/>
        </p:nvSpPr>
        <p:spPr>
          <a:xfrm>
            <a:off x="11507609" y="6172200"/>
            <a:ext cx="381099"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68C1169-7EF4-4855-E87E-13C342253CED}"/>
              </a:ext>
            </a:extLst>
          </p:cNvPr>
          <p:cNvSpPr>
            <a:spLocks noGrp="1"/>
          </p:cNvSpPr>
          <p:nvPr>
            <p:ph type="sldNum" sz="quarter" idx="10"/>
          </p:nvPr>
        </p:nvSpPr>
        <p:spPr/>
        <p:txBody>
          <a:bodyPr/>
          <a:lstStyle/>
          <a:p>
            <a:fld id="{6E4381AD-38BA-4C4D-BA6D-0BE3F4BFC1CD}" type="slidenum">
              <a:rPr lang="en-US" smtClean="0"/>
              <a:pPr/>
              <a:t>‹#›</a:t>
            </a:fld>
            <a:endParaRPr lang="en-US" dirty="0"/>
          </a:p>
        </p:txBody>
      </p:sp>
      <p:sp>
        <p:nvSpPr>
          <p:cNvPr id="6" name="Freeform 3">
            <a:extLst>
              <a:ext uri="{FF2B5EF4-FFF2-40B4-BE49-F238E27FC236}">
                <a16:creationId xmlns:a16="http://schemas.microsoft.com/office/drawing/2014/main" id="{C6A6BBDD-3EB2-F3DA-0739-8F435E689298}"/>
              </a:ext>
            </a:extLst>
          </p:cNvPr>
          <p:cNvSpPr/>
          <p:nvPr userDrawn="1"/>
        </p:nvSpPr>
        <p:spPr>
          <a:xfrm>
            <a:off x="1" y="893"/>
            <a:ext cx="4174230" cy="6856214"/>
          </a:xfrm>
          <a:custGeom>
            <a:avLst/>
            <a:gdLst/>
            <a:ahLst/>
            <a:cxnLst/>
            <a:rect l="l" t="t" r="r" b="b"/>
            <a:pathLst>
              <a:path w="6261345" h="10287000">
                <a:moveTo>
                  <a:pt x="0" y="0"/>
                </a:moveTo>
                <a:lnTo>
                  <a:pt x="6261345" y="0"/>
                </a:lnTo>
                <a:lnTo>
                  <a:pt x="6261345" y="10287000"/>
                </a:lnTo>
                <a:lnTo>
                  <a:pt x="0" y="10287000"/>
                </a:lnTo>
                <a:lnTo>
                  <a:pt x="0" y="0"/>
                </a:lnTo>
                <a:close/>
              </a:path>
            </a:pathLst>
          </a:custGeom>
          <a:blipFill>
            <a:blip r:embed="rId2"/>
            <a:stretch>
              <a:fillRect r="-334" b="-78"/>
            </a:stretch>
          </a:blipFill>
        </p:spPr>
        <p:txBody>
          <a:bodyPr/>
          <a:lstStyle/>
          <a:p>
            <a:pPr defTabSz="609448"/>
            <a:endParaRPr lang="en-IE" sz="1200">
              <a:solidFill>
                <a:prstClr val="black"/>
              </a:solidFill>
              <a:latin typeface="Calibri"/>
            </a:endParaRPr>
          </a:p>
        </p:txBody>
      </p:sp>
      <p:grpSp>
        <p:nvGrpSpPr>
          <p:cNvPr id="8" name="Group 9">
            <a:extLst>
              <a:ext uri="{FF2B5EF4-FFF2-40B4-BE49-F238E27FC236}">
                <a16:creationId xmlns:a16="http://schemas.microsoft.com/office/drawing/2014/main" id="{F7F57572-9B92-04DA-9386-33E453359739}"/>
              </a:ext>
            </a:extLst>
          </p:cNvPr>
          <p:cNvGrpSpPr/>
          <p:nvPr userDrawn="1"/>
        </p:nvGrpSpPr>
        <p:grpSpPr>
          <a:xfrm>
            <a:off x="29715" y="222063"/>
            <a:ext cx="4144515" cy="4429452"/>
            <a:chOff x="0" y="0"/>
            <a:chExt cx="1637339" cy="1750363"/>
          </a:xfrm>
        </p:grpSpPr>
        <p:sp>
          <p:nvSpPr>
            <p:cNvPr id="9" name="Freeform 10">
              <a:extLst>
                <a:ext uri="{FF2B5EF4-FFF2-40B4-BE49-F238E27FC236}">
                  <a16:creationId xmlns:a16="http://schemas.microsoft.com/office/drawing/2014/main" id="{38D5D213-3AD1-16AA-8970-4A84F3112561}"/>
                </a:ext>
              </a:extLst>
            </p:cNvPr>
            <p:cNvSpPr/>
            <p:nvPr/>
          </p:nvSpPr>
          <p:spPr>
            <a:xfrm>
              <a:off x="0" y="0"/>
              <a:ext cx="1637339" cy="1750363"/>
            </a:xfrm>
            <a:custGeom>
              <a:avLst/>
              <a:gdLst/>
              <a:ahLst/>
              <a:cxnLst/>
              <a:rect l="l" t="t" r="r" b="b"/>
              <a:pathLst>
                <a:path w="1637339" h="1750363">
                  <a:moveTo>
                    <a:pt x="0" y="0"/>
                  </a:moveTo>
                  <a:lnTo>
                    <a:pt x="1637339" y="0"/>
                  </a:lnTo>
                  <a:lnTo>
                    <a:pt x="1637339" y="1750363"/>
                  </a:lnTo>
                  <a:lnTo>
                    <a:pt x="0" y="1750363"/>
                  </a:lnTo>
                  <a:close/>
                </a:path>
              </a:pathLst>
            </a:custGeom>
            <a:solidFill>
              <a:srgbClr val="134F6C"/>
            </a:solidFill>
          </p:spPr>
          <p:txBody>
            <a:bodyPr/>
            <a:lstStyle/>
            <a:p>
              <a:pPr defTabSz="609448"/>
              <a:endParaRPr lang="en-IE" sz="1200">
                <a:solidFill>
                  <a:prstClr val="black"/>
                </a:solidFill>
                <a:latin typeface="Calibri"/>
              </a:endParaRPr>
            </a:p>
          </p:txBody>
        </p:sp>
        <p:sp>
          <p:nvSpPr>
            <p:cNvPr id="10" name="TextBox 11">
              <a:extLst>
                <a:ext uri="{FF2B5EF4-FFF2-40B4-BE49-F238E27FC236}">
                  <a16:creationId xmlns:a16="http://schemas.microsoft.com/office/drawing/2014/main" id="{19F16D81-99F3-4797-635C-6C485D14A51E}"/>
                </a:ext>
              </a:extLst>
            </p:cNvPr>
            <p:cNvSpPr txBox="1"/>
            <p:nvPr/>
          </p:nvSpPr>
          <p:spPr>
            <a:xfrm>
              <a:off x="0" y="-47625"/>
              <a:ext cx="1637339" cy="1797988"/>
            </a:xfrm>
            <a:prstGeom prst="rect">
              <a:avLst/>
            </a:prstGeom>
          </p:spPr>
          <p:txBody>
            <a:bodyPr lIns="33858" tIns="33858" rIns="33858" bIns="33858" rtlCol="0" anchor="ctr"/>
            <a:lstStyle/>
            <a:p>
              <a:pPr algn="ctr" defTabSz="609448">
                <a:lnSpc>
                  <a:spcPts val="1680"/>
                </a:lnSpc>
              </a:pPr>
              <a:endParaRPr sz="1200">
                <a:solidFill>
                  <a:prstClr val="black"/>
                </a:solidFill>
                <a:latin typeface="Calibri"/>
              </a:endParaRPr>
            </a:p>
          </p:txBody>
        </p:sp>
      </p:grpSp>
      <p:sp>
        <p:nvSpPr>
          <p:cNvPr id="11" name="Freeform 12">
            <a:extLst>
              <a:ext uri="{FF2B5EF4-FFF2-40B4-BE49-F238E27FC236}">
                <a16:creationId xmlns:a16="http://schemas.microsoft.com/office/drawing/2014/main" id="{3052BB0D-A98A-FC2C-4BC2-B7ED55D1459D}"/>
              </a:ext>
            </a:extLst>
          </p:cNvPr>
          <p:cNvSpPr/>
          <p:nvPr userDrawn="1"/>
        </p:nvSpPr>
        <p:spPr>
          <a:xfrm>
            <a:off x="609691" y="686515"/>
            <a:ext cx="2984564" cy="3265518"/>
          </a:xfrm>
          <a:custGeom>
            <a:avLst/>
            <a:gdLst/>
            <a:ahLst/>
            <a:cxnLst/>
            <a:rect l="l" t="t" r="r" b="b"/>
            <a:pathLst>
              <a:path w="4476847" h="4899553">
                <a:moveTo>
                  <a:pt x="0" y="0"/>
                </a:moveTo>
                <a:lnTo>
                  <a:pt x="4476846" y="0"/>
                </a:lnTo>
                <a:lnTo>
                  <a:pt x="4476846" y="4899553"/>
                </a:lnTo>
                <a:lnTo>
                  <a:pt x="0" y="4899553"/>
                </a:lnTo>
                <a:lnTo>
                  <a:pt x="0" y="0"/>
                </a:lnTo>
                <a:close/>
              </a:path>
            </a:pathLst>
          </a:custGeom>
          <a:blipFill>
            <a:blip r:embed="rId3"/>
            <a:stretch>
              <a:fillRect/>
            </a:stretch>
          </a:blipFill>
        </p:spPr>
        <p:txBody>
          <a:bodyPr/>
          <a:lstStyle/>
          <a:p>
            <a:pPr defTabSz="609448"/>
            <a:endParaRPr lang="en-IE" sz="1200">
              <a:solidFill>
                <a:prstClr val="black"/>
              </a:solidFill>
              <a:latin typeface="Calibri"/>
            </a:endParaRPr>
          </a:p>
        </p:txBody>
      </p:sp>
      <p:sp>
        <p:nvSpPr>
          <p:cNvPr id="14" name="Title 13">
            <a:extLst>
              <a:ext uri="{FF2B5EF4-FFF2-40B4-BE49-F238E27FC236}">
                <a16:creationId xmlns:a16="http://schemas.microsoft.com/office/drawing/2014/main" id="{FACAEC96-C105-E379-4BE3-E64FF53EB656}"/>
              </a:ext>
            </a:extLst>
          </p:cNvPr>
          <p:cNvSpPr>
            <a:spLocks noGrp="1"/>
          </p:cNvSpPr>
          <p:nvPr>
            <p:ph type="title" hasCustomPrompt="1"/>
          </p:nvPr>
        </p:nvSpPr>
        <p:spPr>
          <a:xfrm>
            <a:off x="4952702" y="1774008"/>
            <a:ext cx="6868933" cy="1325563"/>
          </a:xfrm>
        </p:spPr>
        <p:txBody>
          <a:bodyPr>
            <a:noAutofit/>
          </a:bodyPr>
          <a:lstStyle>
            <a:lvl1pPr algn="l">
              <a:defRPr sz="6000" b="1">
                <a:solidFill>
                  <a:srgbClr val="134F6C"/>
                </a:solidFill>
              </a:defRPr>
            </a:lvl1pPr>
          </a:lstStyle>
          <a:p>
            <a:r>
              <a:rPr lang="en-US" dirty="0"/>
              <a:t>CLICK TO EDIT MASTER </a:t>
            </a:r>
            <a:br>
              <a:rPr lang="en-US" dirty="0"/>
            </a:br>
            <a:r>
              <a:rPr lang="en-US" dirty="0"/>
              <a:t>TITLE STYLE</a:t>
            </a:r>
            <a:endParaRPr lang="en-IE" dirty="0"/>
          </a:p>
        </p:txBody>
      </p:sp>
    </p:spTree>
    <p:extLst>
      <p:ext uri="{BB962C8B-B14F-4D97-AF65-F5344CB8AC3E}">
        <p14:creationId xmlns:p14="http://schemas.microsoft.com/office/powerpoint/2010/main" val="38553034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Rectangle 4"/>
          <p:cNvSpPr/>
          <p:nvPr userDrawn="1"/>
        </p:nvSpPr>
        <p:spPr>
          <a:xfrm>
            <a:off x="11507609" y="6172200"/>
            <a:ext cx="381099"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568C1169-7EF4-4855-E87E-13C342253CED}"/>
              </a:ext>
            </a:extLst>
          </p:cNvPr>
          <p:cNvSpPr>
            <a:spLocks noGrp="1"/>
          </p:cNvSpPr>
          <p:nvPr>
            <p:ph type="sldNum" sz="quarter" idx="10"/>
          </p:nvPr>
        </p:nvSpPr>
        <p:spPr/>
        <p:txBody>
          <a:bodyPr/>
          <a:lstStyle/>
          <a:p>
            <a:fld id="{6E4381AD-38BA-4C4D-BA6D-0BE3F4BFC1CD}" type="slidenum">
              <a:rPr lang="en-US" smtClean="0"/>
              <a:pPr/>
              <a:t>‹#›</a:t>
            </a:fld>
            <a:endParaRPr lang="en-US" dirty="0"/>
          </a:p>
        </p:txBody>
      </p:sp>
      <p:sp>
        <p:nvSpPr>
          <p:cNvPr id="6" name="Freeform 3">
            <a:extLst>
              <a:ext uri="{FF2B5EF4-FFF2-40B4-BE49-F238E27FC236}">
                <a16:creationId xmlns:a16="http://schemas.microsoft.com/office/drawing/2014/main" id="{C6A6BBDD-3EB2-F3DA-0739-8F435E689298}"/>
              </a:ext>
            </a:extLst>
          </p:cNvPr>
          <p:cNvSpPr/>
          <p:nvPr userDrawn="1"/>
        </p:nvSpPr>
        <p:spPr>
          <a:xfrm>
            <a:off x="1" y="893"/>
            <a:ext cx="4174230" cy="6856214"/>
          </a:xfrm>
          <a:custGeom>
            <a:avLst/>
            <a:gdLst/>
            <a:ahLst/>
            <a:cxnLst/>
            <a:rect l="l" t="t" r="r" b="b"/>
            <a:pathLst>
              <a:path w="6261345" h="10287000">
                <a:moveTo>
                  <a:pt x="0" y="0"/>
                </a:moveTo>
                <a:lnTo>
                  <a:pt x="6261345" y="0"/>
                </a:lnTo>
                <a:lnTo>
                  <a:pt x="6261345" y="10287000"/>
                </a:lnTo>
                <a:lnTo>
                  <a:pt x="0" y="10287000"/>
                </a:lnTo>
                <a:lnTo>
                  <a:pt x="0" y="0"/>
                </a:lnTo>
                <a:close/>
              </a:path>
            </a:pathLst>
          </a:custGeom>
          <a:blipFill>
            <a:blip r:embed="rId2"/>
            <a:stretch>
              <a:fillRect r="-334" b="-78"/>
            </a:stretch>
          </a:blipFill>
        </p:spPr>
        <p:txBody>
          <a:bodyPr/>
          <a:lstStyle/>
          <a:p>
            <a:pPr defTabSz="609448"/>
            <a:endParaRPr lang="en-IE" sz="1200">
              <a:solidFill>
                <a:prstClr val="black"/>
              </a:solidFill>
              <a:latin typeface="Calibri"/>
            </a:endParaRPr>
          </a:p>
        </p:txBody>
      </p:sp>
      <p:grpSp>
        <p:nvGrpSpPr>
          <p:cNvPr id="8" name="Group 9">
            <a:extLst>
              <a:ext uri="{FF2B5EF4-FFF2-40B4-BE49-F238E27FC236}">
                <a16:creationId xmlns:a16="http://schemas.microsoft.com/office/drawing/2014/main" id="{F7F57572-9B92-04DA-9386-33E453359739}"/>
              </a:ext>
            </a:extLst>
          </p:cNvPr>
          <p:cNvGrpSpPr/>
          <p:nvPr userDrawn="1"/>
        </p:nvGrpSpPr>
        <p:grpSpPr>
          <a:xfrm>
            <a:off x="29715" y="222063"/>
            <a:ext cx="4144515" cy="4429452"/>
            <a:chOff x="0" y="0"/>
            <a:chExt cx="1637339" cy="1750363"/>
          </a:xfrm>
        </p:grpSpPr>
        <p:sp>
          <p:nvSpPr>
            <p:cNvPr id="9" name="Freeform 10">
              <a:extLst>
                <a:ext uri="{FF2B5EF4-FFF2-40B4-BE49-F238E27FC236}">
                  <a16:creationId xmlns:a16="http://schemas.microsoft.com/office/drawing/2014/main" id="{38D5D213-3AD1-16AA-8970-4A84F3112561}"/>
                </a:ext>
              </a:extLst>
            </p:cNvPr>
            <p:cNvSpPr/>
            <p:nvPr/>
          </p:nvSpPr>
          <p:spPr>
            <a:xfrm>
              <a:off x="0" y="0"/>
              <a:ext cx="1637339" cy="1750363"/>
            </a:xfrm>
            <a:custGeom>
              <a:avLst/>
              <a:gdLst/>
              <a:ahLst/>
              <a:cxnLst/>
              <a:rect l="l" t="t" r="r" b="b"/>
              <a:pathLst>
                <a:path w="1637339" h="1750363">
                  <a:moveTo>
                    <a:pt x="0" y="0"/>
                  </a:moveTo>
                  <a:lnTo>
                    <a:pt x="1637339" y="0"/>
                  </a:lnTo>
                  <a:lnTo>
                    <a:pt x="1637339" y="1750363"/>
                  </a:lnTo>
                  <a:lnTo>
                    <a:pt x="0" y="1750363"/>
                  </a:lnTo>
                  <a:close/>
                </a:path>
              </a:pathLst>
            </a:custGeom>
            <a:solidFill>
              <a:srgbClr val="134F6C"/>
            </a:solidFill>
          </p:spPr>
          <p:txBody>
            <a:bodyPr/>
            <a:lstStyle/>
            <a:p>
              <a:pPr defTabSz="609448"/>
              <a:endParaRPr lang="en-IE" sz="1200">
                <a:solidFill>
                  <a:prstClr val="black"/>
                </a:solidFill>
                <a:latin typeface="Calibri"/>
              </a:endParaRPr>
            </a:p>
          </p:txBody>
        </p:sp>
        <p:sp>
          <p:nvSpPr>
            <p:cNvPr id="10" name="TextBox 11">
              <a:extLst>
                <a:ext uri="{FF2B5EF4-FFF2-40B4-BE49-F238E27FC236}">
                  <a16:creationId xmlns:a16="http://schemas.microsoft.com/office/drawing/2014/main" id="{19F16D81-99F3-4797-635C-6C485D14A51E}"/>
                </a:ext>
              </a:extLst>
            </p:cNvPr>
            <p:cNvSpPr txBox="1"/>
            <p:nvPr/>
          </p:nvSpPr>
          <p:spPr>
            <a:xfrm>
              <a:off x="0" y="-47625"/>
              <a:ext cx="1637339" cy="1797988"/>
            </a:xfrm>
            <a:prstGeom prst="rect">
              <a:avLst/>
            </a:prstGeom>
          </p:spPr>
          <p:txBody>
            <a:bodyPr lIns="33858" tIns="33858" rIns="33858" bIns="33858" rtlCol="0" anchor="ctr"/>
            <a:lstStyle/>
            <a:p>
              <a:pPr algn="ctr" defTabSz="609448">
                <a:lnSpc>
                  <a:spcPts val="1680"/>
                </a:lnSpc>
              </a:pPr>
              <a:endParaRPr sz="1200">
                <a:solidFill>
                  <a:prstClr val="black"/>
                </a:solidFill>
                <a:latin typeface="Calibri"/>
              </a:endParaRPr>
            </a:p>
          </p:txBody>
        </p:sp>
      </p:grpSp>
      <p:sp>
        <p:nvSpPr>
          <p:cNvPr id="11" name="Freeform 12">
            <a:extLst>
              <a:ext uri="{FF2B5EF4-FFF2-40B4-BE49-F238E27FC236}">
                <a16:creationId xmlns:a16="http://schemas.microsoft.com/office/drawing/2014/main" id="{3052BB0D-A98A-FC2C-4BC2-B7ED55D1459D}"/>
              </a:ext>
            </a:extLst>
          </p:cNvPr>
          <p:cNvSpPr/>
          <p:nvPr userDrawn="1"/>
        </p:nvSpPr>
        <p:spPr>
          <a:xfrm>
            <a:off x="609691" y="686515"/>
            <a:ext cx="2984564" cy="3265518"/>
          </a:xfrm>
          <a:custGeom>
            <a:avLst/>
            <a:gdLst/>
            <a:ahLst/>
            <a:cxnLst/>
            <a:rect l="l" t="t" r="r" b="b"/>
            <a:pathLst>
              <a:path w="4476847" h="4899553">
                <a:moveTo>
                  <a:pt x="0" y="0"/>
                </a:moveTo>
                <a:lnTo>
                  <a:pt x="4476846" y="0"/>
                </a:lnTo>
                <a:lnTo>
                  <a:pt x="4476846" y="4899553"/>
                </a:lnTo>
                <a:lnTo>
                  <a:pt x="0" y="4899553"/>
                </a:lnTo>
                <a:lnTo>
                  <a:pt x="0" y="0"/>
                </a:lnTo>
                <a:close/>
              </a:path>
            </a:pathLst>
          </a:custGeom>
          <a:blipFill>
            <a:blip r:embed="rId3"/>
            <a:stretch>
              <a:fillRect/>
            </a:stretch>
          </a:blipFill>
        </p:spPr>
        <p:txBody>
          <a:bodyPr/>
          <a:lstStyle/>
          <a:p>
            <a:pPr defTabSz="609448"/>
            <a:endParaRPr lang="en-IE" sz="1200">
              <a:solidFill>
                <a:prstClr val="black"/>
              </a:solidFill>
              <a:latin typeface="Calibri"/>
            </a:endParaRPr>
          </a:p>
        </p:txBody>
      </p:sp>
      <p:sp>
        <p:nvSpPr>
          <p:cNvPr id="14" name="Title 13">
            <a:extLst>
              <a:ext uri="{FF2B5EF4-FFF2-40B4-BE49-F238E27FC236}">
                <a16:creationId xmlns:a16="http://schemas.microsoft.com/office/drawing/2014/main" id="{FACAEC96-C105-E379-4BE3-E64FF53EB656}"/>
              </a:ext>
            </a:extLst>
          </p:cNvPr>
          <p:cNvSpPr>
            <a:spLocks noGrp="1"/>
          </p:cNvSpPr>
          <p:nvPr>
            <p:ph type="title" hasCustomPrompt="1"/>
          </p:nvPr>
        </p:nvSpPr>
        <p:spPr>
          <a:xfrm>
            <a:off x="4952702" y="1774008"/>
            <a:ext cx="6868933" cy="1325563"/>
          </a:xfrm>
        </p:spPr>
        <p:txBody>
          <a:bodyPr>
            <a:noAutofit/>
          </a:bodyPr>
          <a:lstStyle>
            <a:lvl1pPr algn="l">
              <a:defRPr sz="6000" b="1">
                <a:solidFill>
                  <a:srgbClr val="134F6C"/>
                </a:solidFill>
              </a:defRPr>
            </a:lvl1pPr>
          </a:lstStyle>
          <a:p>
            <a:r>
              <a:rPr lang="en-US" dirty="0"/>
              <a:t>CLICK TO EDIT MASTER </a:t>
            </a:r>
            <a:br>
              <a:rPr lang="en-US" dirty="0"/>
            </a:br>
            <a:r>
              <a:rPr lang="en-US" dirty="0"/>
              <a:t>TITLE STYLE</a:t>
            </a:r>
            <a:endParaRPr lang="en-IE" dirty="0"/>
          </a:p>
        </p:txBody>
      </p:sp>
    </p:spTree>
    <p:extLst>
      <p:ext uri="{BB962C8B-B14F-4D97-AF65-F5344CB8AC3E}">
        <p14:creationId xmlns:p14="http://schemas.microsoft.com/office/powerpoint/2010/main" val="10154813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2" name="Title 1">
            <a:extLst>
              <a:ext uri="{FF2B5EF4-FFF2-40B4-BE49-F238E27FC236}">
                <a16:creationId xmlns:a16="http://schemas.microsoft.com/office/drawing/2014/main" id="{3FA438D8-4B19-83C6-F086-4A0AC4C6D535}"/>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
        <p:nvSpPr>
          <p:cNvPr id="5" name="Text Placeholder 4">
            <a:extLst>
              <a:ext uri="{FF2B5EF4-FFF2-40B4-BE49-F238E27FC236}">
                <a16:creationId xmlns:a16="http://schemas.microsoft.com/office/drawing/2014/main" id="{82E43B52-BA46-D4CB-F8DE-89B20B8BE8AB}"/>
              </a:ext>
            </a:extLst>
          </p:cNvPr>
          <p:cNvSpPr>
            <a:spLocks noGrp="1"/>
          </p:cNvSpPr>
          <p:nvPr>
            <p:ph type="body" sz="quarter" idx="13"/>
          </p:nvPr>
        </p:nvSpPr>
        <p:spPr>
          <a:xfrm>
            <a:off x="838419" y="1905000"/>
            <a:ext cx="10515163" cy="266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Tree>
    <p:extLst>
      <p:ext uri="{BB962C8B-B14F-4D97-AF65-F5344CB8AC3E}">
        <p14:creationId xmlns:p14="http://schemas.microsoft.com/office/powerpoint/2010/main" val="3964053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3" name="Chart Placeholder 2">
            <a:extLst>
              <a:ext uri="{FF2B5EF4-FFF2-40B4-BE49-F238E27FC236}">
                <a16:creationId xmlns:a16="http://schemas.microsoft.com/office/drawing/2014/main" id="{1A38D3DC-315E-04BE-352E-E76A6A65E0A7}"/>
              </a:ext>
            </a:extLst>
          </p:cNvPr>
          <p:cNvSpPr>
            <a:spLocks noGrp="1"/>
          </p:cNvSpPr>
          <p:nvPr>
            <p:ph type="chart" sz="quarter" idx="13"/>
          </p:nvPr>
        </p:nvSpPr>
        <p:spPr>
          <a:xfrm>
            <a:off x="838419" y="1828800"/>
            <a:ext cx="10515163" cy="4038600"/>
          </a:xfrm>
        </p:spPr>
        <p:txBody>
          <a:bodyPr/>
          <a:lstStyle>
            <a:lvl1pPr>
              <a:defRPr>
                <a:solidFill>
                  <a:srgbClr val="134F6C"/>
                </a:solidFill>
              </a:defRPr>
            </a:lvl1pPr>
          </a:lstStyle>
          <a:p>
            <a:endParaRPr lang="en-IE" dirty="0"/>
          </a:p>
        </p:txBody>
      </p:sp>
      <p:sp>
        <p:nvSpPr>
          <p:cNvPr id="4" name="Title 3">
            <a:extLst>
              <a:ext uri="{FF2B5EF4-FFF2-40B4-BE49-F238E27FC236}">
                <a16:creationId xmlns:a16="http://schemas.microsoft.com/office/drawing/2014/main" id="{C5085E2E-F419-FBD3-4FEC-142811B5D8C8}"/>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Tree>
    <p:extLst>
      <p:ext uri="{BB962C8B-B14F-4D97-AF65-F5344CB8AC3E}">
        <p14:creationId xmlns:p14="http://schemas.microsoft.com/office/powerpoint/2010/main" val="1092431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04735D0-12A5-8F9F-0E2E-A7801B05184A}"/>
              </a:ext>
            </a:extLst>
          </p:cNvPr>
          <p:cNvSpPr>
            <a:spLocks noGrp="1"/>
          </p:cNvSpPr>
          <p:nvPr>
            <p:ph type="sldNum" sz="quarter" idx="10"/>
          </p:nvPr>
        </p:nvSpPr>
        <p:spPr/>
        <p:txBody>
          <a:bodyPr/>
          <a:lstStyle/>
          <a:p>
            <a:fld id="{6E4381AD-38BA-4C4D-BA6D-0BE3F4BFC1CD}" type="slidenum">
              <a:rPr lang="en-US" smtClean="0"/>
              <a:pPr/>
              <a:t>‹#›</a:t>
            </a:fld>
            <a:endParaRPr lang="en-US" dirty="0"/>
          </a:p>
        </p:txBody>
      </p:sp>
      <p:sp>
        <p:nvSpPr>
          <p:cNvPr id="4" name="Title 3">
            <a:extLst>
              <a:ext uri="{FF2B5EF4-FFF2-40B4-BE49-F238E27FC236}">
                <a16:creationId xmlns:a16="http://schemas.microsoft.com/office/drawing/2014/main" id="{CE62E4A7-EE19-CBAB-3D43-74554916A5B6}"/>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
        <p:nvSpPr>
          <p:cNvPr id="6" name="Picture Placeholder 5">
            <a:extLst>
              <a:ext uri="{FF2B5EF4-FFF2-40B4-BE49-F238E27FC236}">
                <a16:creationId xmlns:a16="http://schemas.microsoft.com/office/drawing/2014/main" id="{F316926D-FCFF-7A17-5847-53A8EA70D81D}"/>
              </a:ext>
            </a:extLst>
          </p:cNvPr>
          <p:cNvSpPr>
            <a:spLocks noGrp="1"/>
          </p:cNvSpPr>
          <p:nvPr>
            <p:ph type="pic" sz="quarter" idx="11"/>
          </p:nvPr>
        </p:nvSpPr>
        <p:spPr>
          <a:xfrm>
            <a:off x="838418" y="1981200"/>
            <a:ext cx="10983598" cy="2667000"/>
          </a:xfrm>
        </p:spPr>
        <p:txBody>
          <a:bodyPr/>
          <a:lstStyle>
            <a:lvl1pPr>
              <a:defRPr>
                <a:solidFill>
                  <a:srgbClr val="134F6C"/>
                </a:solidFill>
              </a:defRPr>
            </a:lvl1pPr>
          </a:lstStyle>
          <a:p>
            <a:endParaRPr lang="en-IE" dirty="0"/>
          </a:p>
        </p:txBody>
      </p:sp>
    </p:spTree>
    <p:extLst>
      <p:ext uri="{BB962C8B-B14F-4D97-AF65-F5344CB8AC3E}">
        <p14:creationId xmlns:p14="http://schemas.microsoft.com/office/powerpoint/2010/main" val="367917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438399" y="2143550"/>
            <a:ext cx="7315200" cy="4114800"/>
          </a:xfrm>
          <a:prstGeom prst="rect">
            <a:avLst/>
          </a:prstGeom>
        </p:spPr>
        <p:txBody>
          <a:bodyPr/>
          <a:lstStyle>
            <a:lvl1pPr marL="0" indent="0">
              <a:buNone/>
              <a:defRPr sz="3200">
                <a:solidFill>
                  <a:srgbClr val="134F6C"/>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Slide Number Placeholder 5"/>
          <p:cNvSpPr>
            <a:spLocks noGrp="1"/>
          </p:cNvSpPr>
          <p:nvPr>
            <p:ph type="sldNum" sz="quarter" idx="4"/>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
        <p:nvSpPr>
          <p:cNvPr id="5" name="Title 4">
            <a:extLst>
              <a:ext uri="{FF2B5EF4-FFF2-40B4-BE49-F238E27FC236}">
                <a16:creationId xmlns:a16="http://schemas.microsoft.com/office/drawing/2014/main" id="{478CA102-23BD-CC97-E799-57A36BF9D6A0}"/>
              </a:ext>
            </a:extLst>
          </p:cNvPr>
          <p:cNvSpPr>
            <a:spLocks noGrp="1"/>
          </p:cNvSpPr>
          <p:nvPr>
            <p:ph type="title"/>
          </p:nvPr>
        </p:nvSpPr>
        <p:spPr/>
        <p:txBody>
          <a:bodyPr/>
          <a:lstStyle>
            <a:lvl1pPr algn="l">
              <a:defRPr>
                <a:solidFill>
                  <a:srgbClr val="134F6C"/>
                </a:solidFill>
              </a:defRPr>
            </a:lvl1pPr>
          </a:lstStyle>
          <a:p>
            <a:r>
              <a:rPr lang="en-US" dirty="0"/>
              <a:t>Click to edit Master title style</a:t>
            </a:r>
            <a:endParaRPr lang="en-IE" dirty="0"/>
          </a:p>
        </p:txBody>
      </p:sp>
    </p:spTree>
    <p:extLst>
      <p:ext uri="{BB962C8B-B14F-4D97-AF65-F5344CB8AC3E}">
        <p14:creationId xmlns:p14="http://schemas.microsoft.com/office/powerpoint/2010/main" val="2630247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solidFill>
                  <a:srgbClr val="134F6C"/>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a:prstGeom prst="rect">
            <a:avLst/>
          </a:prstGeom>
        </p:spPr>
        <p:txBody>
          <a:bodyPr/>
          <a:lstStyle>
            <a:lvl1pPr>
              <a:defRPr sz="3200">
                <a:solidFill>
                  <a:srgbClr val="134F6C"/>
                </a:solidFill>
              </a:defRPr>
            </a:lvl1pPr>
            <a:lvl2pPr>
              <a:defRPr sz="2800">
                <a:solidFill>
                  <a:srgbClr val="134F6C"/>
                </a:solidFill>
              </a:defRPr>
            </a:lvl2pPr>
            <a:lvl3pPr>
              <a:defRPr sz="2400">
                <a:solidFill>
                  <a:srgbClr val="134F6C"/>
                </a:solidFill>
              </a:defRPr>
            </a:lvl3pPr>
            <a:lvl4pPr>
              <a:defRPr sz="2000">
                <a:solidFill>
                  <a:srgbClr val="134F6C"/>
                </a:solidFill>
              </a:defRPr>
            </a:lvl4pPr>
            <a:lvl5pPr>
              <a:defRPr sz="2000">
                <a:solidFill>
                  <a:srgbClr val="134F6C"/>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2"/>
            <a:ext cx="4011084" cy="2984499"/>
          </a:xfrm>
          <a:prstGeom prst="rect">
            <a:avLst/>
          </a:prstGeom>
        </p:spPr>
        <p:txBody>
          <a:bodyPr/>
          <a:lstStyle>
            <a:lvl1pPr marL="0" indent="0">
              <a:buNone/>
              <a:defRPr sz="1400">
                <a:solidFill>
                  <a:srgbClr val="134F6C"/>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Slide Number Placeholder 5"/>
          <p:cNvSpPr>
            <a:spLocks noGrp="1"/>
          </p:cNvSpPr>
          <p:nvPr>
            <p:ph type="sldNum" sz="quarter" idx="4"/>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Tree>
    <p:extLst>
      <p:ext uri="{BB962C8B-B14F-4D97-AF65-F5344CB8AC3E}">
        <p14:creationId xmlns:p14="http://schemas.microsoft.com/office/powerpoint/2010/main" val="193381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1" cy="1143000"/>
          </a:xfrm>
          <a:prstGeom prst="rect">
            <a:avLst/>
          </a:prstGeom>
        </p:spPr>
        <p:txBody>
          <a:bodyPr/>
          <a:lstStyle>
            <a:lvl1pPr algn="l">
              <a:defRPr>
                <a:solidFill>
                  <a:srgbClr val="134F6C"/>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6"/>
            <a:ext cx="5386917" cy="2397125"/>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7" y="1535113"/>
            <a:ext cx="5389033" cy="639762"/>
          </a:xfrm>
          <a:prstGeom prst="rect">
            <a:avLst/>
          </a:prstGeom>
        </p:spPr>
        <p:txBody>
          <a:bodyPr anchor="b"/>
          <a:lstStyle>
            <a:lvl1pPr marL="0" indent="0">
              <a:buNone/>
              <a:defRPr sz="2400" b="1">
                <a:solidFill>
                  <a:srgbClr val="134F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7" y="2174875"/>
            <a:ext cx="5389033" cy="3951288"/>
          </a:xfrm>
          <a:prstGeom prst="rect">
            <a:avLst/>
          </a:prstGeom>
        </p:spPr>
        <p:txBody>
          <a:bodyPr/>
          <a:lstStyle>
            <a:lvl1pPr>
              <a:defRPr sz="2400">
                <a:solidFill>
                  <a:srgbClr val="134F6C"/>
                </a:solidFill>
              </a:defRPr>
            </a:lvl1pPr>
            <a:lvl2pPr>
              <a:defRPr sz="2000">
                <a:solidFill>
                  <a:srgbClr val="134F6C"/>
                </a:solidFill>
              </a:defRPr>
            </a:lvl2pPr>
            <a:lvl3pPr>
              <a:defRPr sz="1800">
                <a:solidFill>
                  <a:srgbClr val="134F6C"/>
                </a:solidFill>
              </a:defRPr>
            </a:lvl3pPr>
            <a:lvl4pPr>
              <a:defRPr sz="1600">
                <a:solidFill>
                  <a:srgbClr val="134F6C"/>
                </a:solidFill>
              </a:defRPr>
            </a:lvl4pPr>
            <a:lvl5pPr>
              <a:defRPr sz="1600">
                <a:solidFill>
                  <a:srgbClr val="134F6C"/>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0"/>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spTree>
    <p:extLst>
      <p:ext uri="{BB962C8B-B14F-4D97-AF65-F5344CB8AC3E}">
        <p14:creationId xmlns:p14="http://schemas.microsoft.com/office/powerpoint/2010/main" val="1013696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19D531-0863-4B9C-AB21-BFEC103AD84F}"/>
              </a:ext>
            </a:extLst>
          </p:cNvPr>
          <p:cNvPicPr>
            <a:picLocks noChangeAspect="1"/>
          </p:cNvPicPr>
          <p:nvPr userDrawn="1"/>
        </p:nvPicPr>
        <p:blipFill>
          <a:blip r:embed="rId2"/>
          <a:stretch>
            <a:fillRect/>
          </a:stretch>
        </p:blipFill>
        <p:spPr>
          <a:xfrm>
            <a:off x="684390" y="3305175"/>
            <a:ext cx="2743915" cy="247650"/>
          </a:xfrm>
          <a:prstGeom prst="rect">
            <a:avLst/>
          </a:prstGeom>
        </p:spPr>
      </p:pic>
      <p:pic>
        <p:nvPicPr>
          <p:cNvPr id="4" name="Picture 3">
            <a:extLst>
              <a:ext uri="{FF2B5EF4-FFF2-40B4-BE49-F238E27FC236}">
                <a16:creationId xmlns:a16="http://schemas.microsoft.com/office/drawing/2014/main" id="{EC836521-D19C-AE69-08AC-406F99F5E331}"/>
              </a:ext>
            </a:extLst>
          </p:cNvPr>
          <p:cNvPicPr>
            <a:picLocks noChangeAspect="1"/>
          </p:cNvPicPr>
          <p:nvPr userDrawn="1"/>
        </p:nvPicPr>
        <p:blipFill>
          <a:blip r:embed="rId3"/>
          <a:stretch>
            <a:fillRect/>
          </a:stretch>
        </p:blipFill>
        <p:spPr>
          <a:xfrm>
            <a:off x="-1" y="0"/>
            <a:ext cx="12195175" cy="6858000"/>
          </a:xfrm>
          <a:prstGeom prst="rect">
            <a:avLst/>
          </a:prstGeom>
        </p:spPr>
      </p:pic>
    </p:spTree>
    <p:extLst>
      <p:ext uri="{BB962C8B-B14F-4D97-AF65-F5344CB8AC3E}">
        <p14:creationId xmlns:p14="http://schemas.microsoft.com/office/powerpoint/2010/main" val="793317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 y="0"/>
            <a:ext cx="12191994" cy="6856210"/>
          </a:xfrm>
          <a:prstGeom prst="rect">
            <a:avLst/>
          </a:prstGeom>
        </p:spPr>
      </p:pic>
      <p:sp>
        <p:nvSpPr>
          <p:cNvPr id="2" name="Title 1"/>
          <p:cNvSpPr>
            <a:spLocks noGrp="1"/>
          </p:cNvSpPr>
          <p:nvPr>
            <p:ph type="title" hasCustomPrompt="1"/>
          </p:nvPr>
        </p:nvSpPr>
        <p:spPr>
          <a:xfrm>
            <a:off x="-1" y="2819400"/>
            <a:ext cx="8611256" cy="1905000"/>
          </a:xfrm>
          <a:prstGeom prst="rect">
            <a:avLst/>
          </a:prstGeom>
        </p:spPr>
        <p:txBody>
          <a:bodyPr anchor="ctr">
            <a:noAutofit/>
          </a:bodyPr>
          <a:lstStyle>
            <a:lvl1pPr algn="ctr">
              <a:lnSpc>
                <a:spcPts val="5198"/>
              </a:lnSpc>
              <a:defRPr sz="5398" b="1" cap="all">
                <a:solidFill>
                  <a:schemeClr val="bg1"/>
                </a:solidFill>
              </a:defRPr>
            </a:lvl1pPr>
          </a:lstStyle>
          <a:p>
            <a:r>
              <a:rPr lang="en-US" dirty="0"/>
              <a:t>NEXT SECTION</a:t>
            </a:r>
            <a:br>
              <a:rPr lang="en-US" dirty="0"/>
            </a:br>
            <a:r>
              <a:rPr lang="en-US" dirty="0"/>
              <a:t>DIVIDER TITLE</a:t>
            </a:r>
          </a:p>
        </p:txBody>
      </p:sp>
      <p:sp>
        <p:nvSpPr>
          <p:cNvPr id="10" name="Rectangle 9"/>
          <p:cNvSpPr/>
          <p:nvPr userDrawn="1"/>
        </p:nvSpPr>
        <p:spPr>
          <a:xfrm>
            <a:off x="11507610" y="6172200"/>
            <a:ext cx="381099"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3" name="Picture 2">
            <a:extLst>
              <a:ext uri="{FF2B5EF4-FFF2-40B4-BE49-F238E27FC236}">
                <a16:creationId xmlns:a16="http://schemas.microsoft.com/office/drawing/2014/main" id="{D110F3D1-AB84-4D4A-A769-50BB33BD76A9}"/>
              </a:ext>
            </a:extLst>
          </p:cNvPr>
          <p:cNvPicPr>
            <a:picLocks noChangeAspect="1"/>
          </p:cNvPicPr>
          <p:nvPr userDrawn="1"/>
        </p:nvPicPr>
        <p:blipFill>
          <a:blip r:embed="rId3"/>
          <a:stretch>
            <a:fillRect/>
          </a:stretch>
        </p:blipFill>
        <p:spPr>
          <a:xfrm>
            <a:off x="3733184" y="1676400"/>
            <a:ext cx="1219518" cy="247650"/>
          </a:xfrm>
          <a:prstGeom prst="rect">
            <a:avLst/>
          </a:prstGeom>
        </p:spPr>
      </p:pic>
      <p:sp>
        <p:nvSpPr>
          <p:cNvPr id="5" name="Rectangle 4">
            <a:extLst>
              <a:ext uri="{FF2B5EF4-FFF2-40B4-BE49-F238E27FC236}">
                <a16:creationId xmlns:a16="http://schemas.microsoft.com/office/drawing/2014/main" id="{B369F2F0-6F64-027E-727C-15BC8AE59351}"/>
              </a:ext>
            </a:extLst>
          </p:cNvPr>
          <p:cNvSpPr/>
          <p:nvPr userDrawn="1"/>
        </p:nvSpPr>
        <p:spPr>
          <a:xfrm>
            <a:off x="1274971" y="5562599"/>
            <a:ext cx="6021368"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799"/>
          </a:p>
        </p:txBody>
      </p:sp>
      <p:sp>
        <p:nvSpPr>
          <p:cNvPr id="4" name="TextBox 3">
            <a:extLst>
              <a:ext uri="{FF2B5EF4-FFF2-40B4-BE49-F238E27FC236}">
                <a16:creationId xmlns:a16="http://schemas.microsoft.com/office/drawing/2014/main" id="{6A470459-D35F-D60F-C500-0500919B7CAE}"/>
              </a:ext>
            </a:extLst>
          </p:cNvPr>
          <p:cNvSpPr txBox="1"/>
          <p:nvPr userDrawn="1"/>
        </p:nvSpPr>
        <p:spPr>
          <a:xfrm>
            <a:off x="1942018" y="5422453"/>
            <a:ext cx="4801850" cy="276999"/>
          </a:xfrm>
          <a:prstGeom prst="rect">
            <a:avLst/>
          </a:prstGeom>
          <a:noFill/>
        </p:spPr>
        <p:txBody>
          <a:bodyPr wrap="square" rtlCol="0">
            <a:spAutoFit/>
          </a:bodyPr>
          <a:lstStyle/>
          <a:p>
            <a:r>
              <a:rPr lang="en-US" sz="1200" b="1" dirty="0">
                <a:solidFill>
                  <a:srgbClr val="134F6C"/>
                </a:solidFill>
                <a:latin typeface="Montserrat Medium" panose="00000600000000000000" pitchFamily="50" charset="0"/>
              </a:rPr>
              <a:t>DESIGNING AND DELIVERING A SUSTAINABLE FUTURE</a:t>
            </a:r>
            <a:endParaRPr lang="en-IE" sz="1200" b="1" dirty="0">
              <a:solidFill>
                <a:srgbClr val="134F6C"/>
              </a:solidFill>
              <a:latin typeface="Montserrat Medium" panose="00000600000000000000" pitchFamily="50" charset="0"/>
            </a:endParaRPr>
          </a:p>
        </p:txBody>
      </p:sp>
    </p:spTree>
    <p:extLst>
      <p:ext uri="{BB962C8B-B14F-4D97-AF65-F5344CB8AC3E}">
        <p14:creationId xmlns:p14="http://schemas.microsoft.com/office/powerpoint/2010/main" val="902147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3.pn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4CD99-97E9-8F87-02A6-7BDCDA537F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DC52380E-B083-71DA-8EAD-6165A6F5D6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9D591FD-BC9C-152E-7F80-4D6B23F627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8BCFE5-1B9E-4EA7-A44A-67A05C864E6B}" type="datetimeFigureOut">
              <a:rPr lang="en-IE" smtClean="0"/>
              <a:t>24/06/2026</a:t>
            </a:fld>
            <a:endParaRPr lang="en-IE"/>
          </a:p>
        </p:txBody>
      </p:sp>
      <p:sp>
        <p:nvSpPr>
          <p:cNvPr id="5" name="Footer Placeholder 4">
            <a:extLst>
              <a:ext uri="{FF2B5EF4-FFF2-40B4-BE49-F238E27FC236}">
                <a16:creationId xmlns:a16="http://schemas.microsoft.com/office/drawing/2014/main" id="{AB305DB7-D4D4-DC1F-FDD0-BC8C582D68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A2BFB5A9-6606-40A9-07C5-6B3AF0844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1652DE-6121-4046-AA02-3A14FA7AA338}" type="slidenum">
              <a:rPr lang="en-IE" smtClean="0"/>
              <a:t>‹#›</a:t>
            </a:fld>
            <a:endParaRPr lang="en-IE"/>
          </a:p>
        </p:txBody>
      </p:sp>
    </p:spTree>
    <p:extLst>
      <p:ext uri="{BB962C8B-B14F-4D97-AF65-F5344CB8AC3E}">
        <p14:creationId xmlns:p14="http://schemas.microsoft.com/office/powerpoint/2010/main" val="3475614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13662" y="1"/>
            <a:ext cx="12191994" cy="6856211"/>
          </a:xfrm>
          <a:prstGeom prst="rect">
            <a:avLst/>
          </a:prstGeom>
        </p:spPr>
      </p:pic>
      <p:sp>
        <p:nvSpPr>
          <p:cNvPr id="3" name="Slide Number Placeholder 5"/>
          <p:cNvSpPr>
            <a:spLocks noGrp="1"/>
          </p:cNvSpPr>
          <p:nvPr>
            <p:ph type="sldNum" sz="quarter" idx="4"/>
          </p:nvPr>
        </p:nvSpPr>
        <p:spPr>
          <a:xfrm>
            <a:off x="11583829" y="6249669"/>
            <a:ext cx="237806" cy="237744"/>
          </a:xfrm>
          <a:prstGeom prst="rect">
            <a:avLst/>
          </a:prstGeom>
          <a:ln w="12700">
            <a:solidFill>
              <a:srgbClr val="8BC53F"/>
            </a:solidFill>
          </a:ln>
        </p:spPr>
        <p:txBody>
          <a:bodyPr wrap="none" lIns="0" tIns="0" rIns="0" bIns="0" anchor="ctr"/>
          <a:lstStyle>
            <a:lvl1pPr algn="ctr">
              <a:defRPr sz="1050">
                <a:solidFill>
                  <a:srgbClr val="154767"/>
                </a:solidFill>
              </a:defRPr>
            </a:lvl1pPr>
          </a:lstStyle>
          <a:p>
            <a:fld id="{6E4381AD-38BA-4C4D-BA6D-0BE3F4BFC1CD}" type="slidenum">
              <a:rPr lang="en-US" smtClean="0"/>
              <a:pPr/>
              <a:t>‹#›</a:t>
            </a:fld>
            <a:endParaRPr lang="en-US" dirty="0"/>
          </a:p>
        </p:txBody>
      </p:sp>
      <p:pic>
        <p:nvPicPr>
          <p:cNvPr id="4" name="Picture 3">
            <a:extLst>
              <a:ext uri="{FF2B5EF4-FFF2-40B4-BE49-F238E27FC236}">
                <a16:creationId xmlns:a16="http://schemas.microsoft.com/office/drawing/2014/main" id="{DFFF6541-0C30-481F-B015-73F9E3DCFC5C}"/>
              </a:ext>
            </a:extLst>
          </p:cNvPr>
          <p:cNvPicPr>
            <a:picLocks noChangeAspect="1"/>
          </p:cNvPicPr>
          <p:nvPr userDrawn="1"/>
        </p:nvPicPr>
        <p:blipFill>
          <a:blip r:embed="rId12"/>
          <a:stretch>
            <a:fillRect/>
          </a:stretch>
        </p:blipFill>
        <p:spPr>
          <a:xfrm>
            <a:off x="760610" y="5740691"/>
            <a:ext cx="990858" cy="244663"/>
          </a:xfrm>
          <a:prstGeom prst="rect">
            <a:avLst/>
          </a:prstGeom>
        </p:spPr>
      </p:pic>
      <p:sp>
        <p:nvSpPr>
          <p:cNvPr id="7" name="Rectangle 6">
            <a:extLst>
              <a:ext uri="{FF2B5EF4-FFF2-40B4-BE49-F238E27FC236}">
                <a16:creationId xmlns:a16="http://schemas.microsoft.com/office/drawing/2014/main" id="{570E2F35-36E5-34BD-5392-A4C502D16D69}"/>
              </a:ext>
            </a:extLst>
          </p:cNvPr>
          <p:cNvSpPr/>
          <p:nvPr userDrawn="1"/>
        </p:nvSpPr>
        <p:spPr>
          <a:xfrm>
            <a:off x="341185" y="5795869"/>
            <a:ext cx="2134156" cy="5089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6" name="Picture 5" descr="A logo with a green circle and blue text&#10;&#10;Description automatically generated">
            <a:extLst>
              <a:ext uri="{FF2B5EF4-FFF2-40B4-BE49-F238E27FC236}">
                <a16:creationId xmlns:a16="http://schemas.microsoft.com/office/drawing/2014/main" id="{3F6559E3-39EF-68F2-EAFA-00428578FCC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60077" y="4724401"/>
            <a:ext cx="1191925" cy="1304289"/>
          </a:xfrm>
          <a:prstGeom prst="rect">
            <a:avLst/>
          </a:prstGeom>
        </p:spPr>
      </p:pic>
      <p:sp>
        <p:nvSpPr>
          <p:cNvPr id="5" name="Title Placeholder 4">
            <a:extLst>
              <a:ext uri="{FF2B5EF4-FFF2-40B4-BE49-F238E27FC236}">
                <a16:creationId xmlns:a16="http://schemas.microsoft.com/office/drawing/2014/main" id="{E14A1B27-321C-A623-80A8-ECB20E1DBF52}"/>
              </a:ext>
            </a:extLst>
          </p:cNvPr>
          <p:cNvSpPr>
            <a:spLocks noGrp="1"/>
          </p:cNvSpPr>
          <p:nvPr>
            <p:ph type="title"/>
          </p:nvPr>
        </p:nvSpPr>
        <p:spPr>
          <a:xfrm>
            <a:off x="838419" y="365126"/>
            <a:ext cx="10515163" cy="1325563"/>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8" name="Text Placeholder 7">
            <a:extLst>
              <a:ext uri="{FF2B5EF4-FFF2-40B4-BE49-F238E27FC236}">
                <a16:creationId xmlns:a16="http://schemas.microsoft.com/office/drawing/2014/main" id="{BA40016F-2ECE-642C-1164-8BA990C9DA71}"/>
              </a:ext>
            </a:extLst>
          </p:cNvPr>
          <p:cNvSpPr>
            <a:spLocks noGrp="1"/>
          </p:cNvSpPr>
          <p:nvPr>
            <p:ph type="body" idx="1"/>
          </p:nvPr>
        </p:nvSpPr>
        <p:spPr>
          <a:xfrm>
            <a:off x="838419" y="1825625"/>
            <a:ext cx="1051516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Tree>
    <p:extLst>
      <p:ext uri="{BB962C8B-B14F-4D97-AF65-F5344CB8AC3E}">
        <p14:creationId xmlns:p14="http://schemas.microsoft.com/office/powerpoint/2010/main" val="263751992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hf hdr="0" ftr="0"/>
  <p:txStyles>
    <p:titleStyle>
      <a:lvl1pPr algn="l" defTabSz="914400" rtl="0" eaLnBrk="1" latinLnBrk="0" hangingPunct="1">
        <a:spcBef>
          <a:spcPct val="0"/>
        </a:spcBef>
        <a:buNone/>
        <a:defRPr sz="4400" kern="1200">
          <a:solidFill>
            <a:srgbClr val="134F6C"/>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F235CF4C-5293-61A2-5695-A271F55E675D}"/>
              </a:ext>
            </a:extLst>
          </p:cNvPr>
          <p:cNvSpPr txBox="1"/>
          <p:nvPr/>
        </p:nvSpPr>
        <p:spPr>
          <a:xfrm>
            <a:off x="4419600" y="2286000"/>
            <a:ext cx="7467600" cy="2696316"/>
          </a:xfrm>
          <a:prstGeom prst="rect">
            <a:avLst/>
          </a:prstGeom>
        </p:spPr>
        <p:txBody>
          <a:bodyPr wrap="square" lIns="0" tIns="0" rIns="0" bIns="0" rtlCol="0" anchor="t">
            <a:spAutoFit/>
          </a:bodyPr>
          <a:lstStyle/>
          <a:p>
            <a:pPr>
              <a:lnSpc>
                <a:spcPts val="5400"/>
              </a:lnSpc>
              <a:spcBef>
                <a:spcPct val="0"/>
              </a:spcBef>
            </a:pPr>
            <a:r>
              <a:rPr lang="en-US" sz="4000" b="1" dirty="0">
                <a:solidFill>
                  <a:srgbClr val="134F6C"/>
                </a:solidFill>
                <a:latin typeface="+mj-lt"/>
                <a:ea typeface="+mj-ea"/>
                <a:cs typeface="+mj-cs"/>
              </a:rPr>
              <a:t>Kilmichael Wind Farm, Co. Wexford</a:t>
            </a:r>
          </a:p>
          <a:p>
            <a:pPr>
              <a:lnSpc>
                <a:spcPts val="5400"/>
              </a:lnSpc>
              <a:spcBef>
                <a:spcPct val="0"/>
              </a:spcBef>
            </a:pPr>
            <a:r>
              <a:rPr lang="en-US" sz="2800" b="1" dirty="0">
                <a:solidFill>
                  <a:srgbClr val="8BC53F"/>
                </a:solidFill>
                <a:latin typeface="+mj-lt"/>
                <a:ea typeface="+mj-ea"/>
                <a:cs typeface="+mj-cs"/>
              </a:rPr>
              <a:t>SID Pre-Application Consultation Presentation</a:t>
            </a:r>
          </a:p>
          <a:p>
            <a:pPr>
              <a:lnSpc>
                <a:spcPts val="5400"/>
              </a:lnSpc>
              <a:spcBef>
                <a:spcPct val="0"/>
              </a:spcBef>
            </a:pPr>
            <a:r>
              <a:rPr lang="en-US" sz="2800" b="1" dirty="0">
                <a:solidFill>
                  <a:srgbClr val="8BC53F"/>
                </a:solidFill>
                <a:latin typeface="+mj-lt"/>
                <a:ea typeface="+mj-ea"/>
                <a:cs typeface="+mj-cs"/>
              </a:rPr>
              <a:t>ACP SID Pre-App Ref. ACP-323955-25</a:t>
            </a:r>
          </a:p>
        </p:txBody>
      </p:sp>
      <p:sp>
        <p:nvSpPr>
          <p:cNvPr id="2" name="Slide Number Placeholder 1">
            <a:extLst>
              <a:ext uri="{FF2B5EF4-FFF2-40B4-BE49-F238E27FC236}">
                <a16:creationId xmlns:a16="http://schemas.microsoft.com/office/drawing/2014/main" id="{A2E92A4B-18F6-9A4D-58D9-63519E1D2113}"/>
              </a:ext>
            </a:extLst>
          </p:cNvPr>
          <p:cNvSpPr>
            <a:spLocks noGrp="1"/>
          </p:cNvSpPr>
          <p:nvPr>
            <p:ph type="sldNum" sz="quarter" idx="10"/>
          </p:nvPr>
        </p:nvSpPr>
        <p:spPr/>
        <p:txBody>
          <a:bodyPr/>
          <a:lstStyle/>
          <a:p>
            <a:fld id="{6E4381AD-38BA-4C4D-BA6D-0BE3F4BFC1CD}" type="slidenum">
              <a:rPr lang="en-US" smtClean="0"/>
              <a:pPr/>
              <a:t>1</a:t>
            </a:fld>
            <a:endParaRPr lang="en-US" dirty="0"/>
          </a:p>
        </p:txBody>
      </p:sp>
      <p:sp>
        <p:nvSpPr>
          <p:cNvPr id="5" name="TextBox 4">
            <a:extLst>
              <a:ext uri="{FF2B5EF4-FFF2-40B4-BE49-F238E27FC236}">
                <a16:creationId xmlns:a16="http://schemas.microsoft.com/office/drawing/2014/main" id="{58977051-4F4B-8D36-C2DA-7AD950EA706D}"/>
              </a:ext>
            </a:extLst>
          </p:cNvPr>
          <p:cNvSpPr txBox="1"/>
          <p:nvPr/>
        </p:nvSpPr>
        <p:spPr>
          <a:xfrm>
            <a:off x="4419600" y="5987541"/>
            <a:ext cx="2133600" cy="381000"/>
          </a:xfrm>
          <a:prstGeom prst="rect">
            <a:avLst/>
          </a:prstGeom>
          <a:solidFill>
            <a:srgbClr val="8BC53F"/>
          </a:solidFill>
        </p:spPr>
        <p:txBody>
          <a:bodyPr wrap="square" rtlCol="0">
            <a:spAutoFit/>
          </a:bodyPr>
          <a:lstStyle/>
          <a:p>
            <a:r>
              <a:rPr lang="en-US" dirty="0">
                <a:solidFill>
                  <a:schemeClr val="bg1"/>
                </a:solidFill>
              </a:rPr>
              <a:t>25</a:t>
            </a:r>
            <a:r>
              <a:rPr lang="en-US" baseline="30000" dirty="0">
                <a:solidFill>
                  <a:schemeClr val="bg1"/>
                </a:solidFill>
              </a:rPr>
              <a:t>th</a:t>
            </a:r>
            <a:r>
              <a:rPr lang="en-US" dirty="0">
                <a:solidFill>
                  <a:schemeClr val="bg1"/>
                </a:solidFill>
              </a:rPr>
              <a:t> June 2026</a:t>
            </a:r>
            <a:endParaRPr lang="en-IE" dirty="0">
              <a:solidFill>
                <a:schemeClr val="bg1"/>
              </a:solidFill>
            </a:endParaRPr>
          </a:p>
        </p:txBody>
      </p:sp>
    </p:spTree>
    <p:extLst>
      <p:ext uri="{BB962C8B-B14F-4D97-AF65-F5344CB8AC3E}">
        <p14:creationId xmlns:p14="http://schemas.microsoft.com/office/powerpoint/2010/main" val="1804504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E0801-83C5-1A7A-3809-BA425CB6489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6554A-564B-6CA7-3C45-933F46308CF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2</a:t>
            </a:fld>
            <a:endParaRPr lang="en-US"/>
          </a:p>
        </p:txBody>
      </p:sp>
      <p:sp>
        <p:nvSpPr>
          <p:cNvPr id="6" name="Title 5">
            <a:extLst>
              <a:ext uri="{FF2B5EF4-FFF2-40B4-BE49-F238E27FC236}">
                <a16:creationId xmlns:a16="http://schemas.microsoft.com/office/drawing/2014/main" id="{7B922509-E044-2A81-8C0B-930D74729400}"/>
              </a:ext>
            </a:extLst>
          </p:cNvPr>
          <p:cNvSpPr>
            <a:spLocks noGrp="1"/>
          </p:cNvSpPr>
          <p:nvPr>
            <p:ph type="title"/>
          </p:nvPr>
        </p:nvSpPr>
        <p:spPr>
          <a:xfrm>
            <a:off x="497840" y="370588"/>
            <a:ext cx="6197600" cy="966722"/>
          </a:xfrm>
        </p:spPr>
        <p:txBody>
          <a:bodyPr>
            <a:normAutofit/>
          </a:bodyPr>
          <a:lstStyle/>
          <a:p>
            <a:r>
              <a:rPr lang="en-IE" sz="3200" b="1" dirty="0"/>
              <a:t>Ecology</a:t>
            </a:r>
          </a:p>
        </p:txBody>
      </p:sp>
      <p:sp>
        <p:nvSpPr>
          <p:cNvPr id="7" name="Text Placeholder 6">
            <a:extLst>
              <a:ext uri="{FF2B5EF4-FFF2-40B4-BE49-F238E27FC236}">
                <a16:creationId xmlns:a16="http://schemas.microsoft.com/office/drawing/2014/main" id="{4495E19C-B41C-972E-B91D-6A7777187596}"/>
              </a:ext>
            </a:extLst>
          </p:cNvPr>
          <p:cNvSpPr>
            <a:spLocks noGrp="1"/>
          </p:cNvSpPr>
          <p:nvPr>
            <p:ph type="body" sz="quarter" idx="13"/>
          </p:nvPr>
        </p:nvSpPr>
        <p:spPr>
          <a:xfrm>
            <a:off x="588244" y="1359153"/>
            <a:ext cx="5406156" cy="5387087"/>
          </a:xfrm>
          <a:solidFill>
            <a:schemeClr val="bg1"/>
          </a:solidFill>
        </p:spPr>
        <p:txBody>
          <a:bodyPr vert="horz" lIns="91440" tIns="45720" rIns="91440" bIns="45720" rtlCol="0" anchor="t">
            <a:noAutofit/>
          </a:bodyPr>
          <a:lstStyle/>
          <a:p>
            <a:pPr marL="0" lvl="0" indent="0" algn="just">
              <a:buNone/>
            </a:pPr>
            <a:r>
              <a:rPr lang="en-US" sz="1200" b="1" dirty="0"/>
              <a:t>Bats</a:t>
            </a:r>
          </a:p>
          <a:p>
            <a:pPr indent="-257175" algn="just"/>
            <a:r>
              <a:rPr lang="en-US" sz="1200" dirty="0"/>
              <a:t>Surveys have been carried out in accordance with Nature Scot Guidelines.</a:t>
            </a:r>
          </a:p>
          <a:p>
            <a:pPr indent="-257175" algn="just"/>
            <a:r>
              <a:rPr lang="en-US" sz="1200" dirty="0"/>
              <a:t>Levels of Bat Activity around the site are low to moderate generally.</a:t>
            </a:r>
          </a:p>
          <a:p>
            <a:pPr indent="-257175" algn="just"/>
            <a:r>
              <a:rPr lang="en-US" sz="1200" dirty="0"/>
              <a:t>No Bat Roosts within the Zone of Influence.</a:t>
            </a:r>
          </a:p>
          <a:p>
            <a:pPr indent="-257175" algn="just"/>
            <a:r>
              <a:rPr lang="en-US" sz="1200" dirty="0"/>
              <a:t>No Derogation is required.</a:t>
            </a:r>
          </a:p>
          <a:p>
            <a:pPr marL="0" lvl="0" indent="0" algn="just">
              <a:buNone/>
            </a:pPr>
            <a:endParaRPr lang="en-US" sz="1200" dirty="0"/>
          </a:p>
          <a:p>
            <a:pPr marL="0" lvl="0" indent="0" algn="just">
              <a:buNone/>
            </a:pPr>
            <a:r>
              <a:rPr lang="en-US" sz="1200" b="1" dirty="0"/>
              <a:t>Ornithology</a:t>
            </a:r>
          </a:p>
          <a:p>
            <a:pPr lvl="0" algn="just"/>
            <a:r>
              <a:rPr lang="en-US" sz="1200" dirty="0"/>
              <a:t>The Bird surveys were undertaken following NatureScot Guidelines</a:t>
            </a:r>
          </a:p>
          <a:p>
            <a:pPr lvl="0" algn="just"/>
            <a:r>
              <a:rPr lang="en-US" sz="1200" dirty="0"/>
              <a:t>Surveys undertaken included vantage point watches, breeding bird, dusk and raptor surveys, non-breeding winter walkovers and targeted species surveys, particularly for non-breeding hen harrier and red kite.</a:t>
            </a:r>
          </a:p>
          <a:p>
            <a:pPr marL="0" lvl="0" indent="0">
              <a:buNone/>
            </a:pPr>
            <a:endParaRPr lang="en-IE" sz="1200" b="1" dirty="0"/>
          </a:p>
          <a:p>
            <a:pPr marL="0" lvl="0" indent="0">
              <a:buNone/>
            </a:pPr>
            <a:r>
              <a:rPr lang="en-IE" sz="1200" b="1" u="sng" dirty="0"/>
              <a:t>Ornithological surveys</a:t>
            </a:r>
            <a:r>
              <a:rPr lang="en-IE" sz="1200" u="sng" dirty="0"/>
              <a:t> </a:t>
            </a:r>
            <a:r>
              <a:rPr lang="en-IE" sz="1200" dirty="0"/>
              <a:t>were conducted between April 2023 to March 2024 (Year 1), March 2024 to March 2025 (Year 2) and consisted of.</a:t>
            </a:r>
          </a:p>
          <a:p>
            <a:pPr marL="355600" lvl="1" indent="-263525">
              <a:buFont typeface="Wingdings" panose="05000000000000000000" pitchFamily="2" charset="2"/>
              <a:buChar char="Ø"/>
            </a:pPr>
            <a:r>
              <a:rPr lang="en-IE" sz="1200" dirty="0"/>
              <a:t>Vantage point </a:t>
            </a:r>
          </a:p>
          <a:p>
            <a:pPr marL="355600" lvl="1" indent="-263525">
              <a:buFont typeface="Wingdings" panose="05000000000000000000" pitchFamily="2" charset="2"/>
              <a:buChar char="Ø"/>
            </a:pPr>
            <a:r>
              <a:rPr lang="en-IE" sz="1200" dirty="0"/>
              <a:t>Breeding bird</a:t>
            </a:r>
          </a:p>
          <a:p>
            <a:pPr marL="355600" lvl="1" indent="-263525">
              <a:buFont typeface="Wingdings" panose="05000000000000000000" pitchFamily="2" charset="2"/>
              <a:buChar char="Ø"/>
            </a:pPr>
            <a:r>
              <a:rPr lang="en-IE" sz="1200" dirty="0"/>
              <a:t>Dusk surveys</a:t>
            </a:r>
          </a:p>
          <a:p>
            <a:pPr marL="355600" lvl="1" indent="-263525">
              <a:buFont typeface="Wingdings" panose="05000000000000000000" pitchFamily="2" charset="2"/>
              <a:buChar char="Ø"/>
            </a:pPr>
            <a:r>
              <a:rPr lang="en-IE" sz="1200" dirty="0"/>
              <a:t>Breeding raptor </a:t>
            </a:r>
          </a:p>
          <a:p>
            <a:pPr marL="355600" lvl="1" indent="-263525">
              <a:buFont typeface="Wingdings" panose="05000000000000000000" pitchFamily="2" charset="2"/>
              <a:buChar char="Ø"/>
            </a:pPr>
            <a:r>
              <a:rPr lang="en-IE" sz="1200" dirty="0"/>
              <a:t>Non-breeding raptor surveys </a:t>
            </a:r>
          </a:p>
          <a:p>
            <a:pPr marL="355600" lvl="1" indent="-263525">
              <a:buFont typeface="Wingdings" panose="05000000000000000000" pitchFamily="2" charset="2"/>
              <a:buChar char="Ø"/>
            </a:pPr>
            <a:r>
              <a:rPr lang="en-IE" sz="1200" dirty="0"/>
              <a:t>Non-breeding walkover surveys </a:t>
            </a:r>
          </a:p>
          <a:p>
            <a:pPr marL="355600" lvl="1" indent="-263525">
              <a:buFont typeface="Wingdings" panose="05000000000000000000" pitchFamily="2" charset="2"/>
              <a:buChar char="Ø"/>
            </a:pPr>
            <a:r>
              <a:rPr lang="en-IE" sz="1200" dirty="0"/>
              <a:t>Non-breeding waterbirds surveys (2023/24 only) </a:t>
            </a:r>
          </a:p>
          <a:p>
            <a:pPr marL="1238250" lvl="1" indent="0">
              <a:buNone/>
            </a:pPr>
            <a:endParaRPr lang="en-IE" sz="1200" dirty="0"/>
          </a:p>
          <a:p>
            <a:pPr marL="0" lvl="0" indent="0">
              <a:buNone/>
            </a:pPr>
            <a:r>
              <a:rPr lang="en-IE" sz="1200" b="1" u="sng" dirty="0"/>
              <a:t>Ornithological surveys </a:t>
            </a:r>
            <a:r>
              <a:rPr lang="en-IE" sz="1200" dirty="0"/>
              <a:t>on going March- July 2026</a:t>
            </a:r>
          </a:p>
          <a:p>
            <a:pPr marL="285750" lvl="1" indent="-193675">
              <a:buFont typeface="Wingdings" panose="05000000000000000000" pitchFamily="2" charset="2"/>
              <a:buChar char="Ø"/>
            </a:pPr>
            <a:r>
              <a:rPr lang="en-IE" sz="1200" dirty="0"/>
              <a:t>Breeding bird survey GCR + Substation (including dusk surveys). </a:t>
            </a:r>
          </a:p>
          <a:p>
            <a:pPr marL="0" lvl="0" indent="0" algn="just">
              <a:buNone/>
            </a:pPr>
            <a:endParaRPr lang="en-US" sz="1200" dirty="0"/>
          </a:p>
        </p:txBody>
      </p:sp>
      <p:sp>
        <p:nvSpPr>
          <p:cNvPr id="2" name="Text Placeholder 6">
            <a:extLst>
              <a:ext uri="{FF2B5EF4-FFF2-40B4-BE49-F238E27FC236}">
                <a16:creationId xmlns:a16="http://schemas.microsoft.com/office/drawing/2014/main" id="{737EF73A-E8A5-A8AF-081B-02CF4E39B373}"/>
              </a:ext>
            </a:extLst>
          </p:cNvPr>
          <p:cNvSpPr txBox="1">
            <a:spLocks/>
          </p:cNvSpPr>
          <p:nvPr/>
        </p:nvSpPr>
        <p:spPr>
          <a:xfrm>
            <a:off x="6695440" y="1315595"/>
            <a:ext cx="5251216" cy="5387086"/>
          </a:xfrm>
          <a:prstGeom prst="rect">
            <a:avLst/>
          </a:prstGeom>
          <a:solidFill>
            <a:schemeClr val="bg1"/>
          </a:solidFill>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rgbClr val="134F6C"/>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134F6C"/>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134F6C"/>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134F6C"/>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US" sz="1200" b="1" dirty="0"/>
              <a:t>Mammal</a:t>
            </a:r>
          </a:p>
          <a:p>
            <a:pPr algn="just"/>
            <a:r>
              <a:rPr lang="en-US" sz="1200" dirty="0"/>
              <a:t>Badger Sett identified to the south west corner of the substation lands. Through the design location of the substation, we have ensured that a setback in incorporates. </a:t>
            </a:r>
          </a:p>
          <a:p>
            <a:pPr algn="just"/>
            <a:r>
              <a:rPr lang="en-US" sz="1200" dirty="0"/>
              <a:t>Within 75m of the badger sett form substation. </a:t>
            </a:r>
          </a:p>
          <a:p>
            <a:pPr algn="just"/>
            <a:r>
              <a:rPr lang="en-US" sz="1200" dirty="0"/>
              <a:t>Badger and Pine marten has been identified within the wind farm site.</a:t>
            </a:r>
          </a:p>
          <a:p>
            <a:pPr algn="just"/>
            <a:r>
              <a:rPr lang="en-US" sz="1200" dirty="0"/>
              <a:t>No otter breeding or resting places found.</a:t>
            </a:r>
          </a:p>
          <a:p>
            <a:pPr algn="just"/>
            <a:endParaRPr lang="en-US" sz="1200" dirty="0"/>
          </a:p>
          <a:p>
            <a:pPr marL="0" indent="0" algn="just">
              <a:buFont typeface="Arial" pitchFamily="34" charset="0"/>
              <a:buNone/>
            </a:pPr>
            <a:r>
              <a:rPr lang="en-US" sz="1200" b="1" dirty="0"/>
              <a:t>FWPM</a:t>
            </a:r>
          </a:p>
          <a:p>
            <a:pPr algn="just"/>
            <a:r>
              <a:rPr lang="en-US" sz="1200" dirty="0"/>
              <a:t>Freshwater pearl mussel persists in the Slaney River, with populations being located at Enniscorthy c. 30 km downstream of the site boundary.</a:t>
            </a:r>
          </a:p>
          <a:p>
            <a:pPr algn="just"/>
            <a:r>
              <a:rPr lang="en-US" sz="1200" dirty="0"/>
              <a:t>The Site is hydrologically connected to the River Slaney via tributaries connected to the River Bann.</a:t>
            </a:r>
          </a:p>
          <a:p>
            <a:pPr algn="just"/>
            <a:r>
              <a:rPr lang="en-US" sz="1200" dirty="0"/>
              <a:t>Despite being recorded downstream, no evidence of FPM was recorded in the 6 no. sites surveyed. </a:t>
            </a:r>
          </a:p>
          <a:p>
            <a:pPr marL="0" indent="0" algn="just">
              <a:buFont typeface="Arial" pitchFamily="34" charset="0"/>
              <a:buNone/>
            </a:pPr>
            <a:endParaRPr lang="en-US" sz="1200" dirty="0"/>
          </a:p>
          <a:p>
            <a:pPr marL="0" indent="0" algn="just">
              <a:buFont typeface="Arial" pitchFamily="34" charset="0"/>
              <a:buNone/>
            </a:pPr>
            <a:r>
              <a:rPr lang="en-US" sz="1200" b="1" dirty="0"/>
              <a:t>Habitat</a:t>
            </a:r>
          </a:p>
          <a:p>
            <a:pPr algn="just"/>
            <a:r>
              <a:rPr lang="en-IE" sz="1200" dirty="0"/>
              <a:t>No FPO Species identified.</a:t>
            </a:r>
          </a:p>
          <a:p>
            <a:pPr algn="just"/>
            <a:r>
              <a:rPr lang="en-IE" sz="1200" dirty="0"/>
              <a:t>No Annex 1 type Habitats.</a:t>
            </a:r>
          </a:p>
          <a:p>
            <a:pPr algn="just"/>
            <a:r>
              <a:rPr lang="en-IE" sz="1200" dirty="0"/>
              <a:t>Predominately Conifer within the Wind Farm site, and agricultural grassland.</a:t>
            </a:r>
          </a:p>
          <a:p>
            <a:pPr algn="just"/>
            <a:r>
              <a:rPr lang="en-IE" sz="1200" dirty="0"/>
              <a:t>Bridge crossing will be clear span within agricultural lands and will require some riparian habitat removal.</a:t>
            </a:r>
          </a:p>
          <a:p>
            <a:pPr algn="just"/>
            <a:endParaRPr lang="en-IE" sz="1200" dirty="0"/>
          </a:p>
        </p:txBody>
      </p:sp>
    </p:spTree>
    <p:extLst>
      <p:ext uri="{BB962C8B-B14F-4D97-AF65-F5344CB8AC3E}">
        <p14:creationId xmlns:p14="http://schemas.microsoft.com/office/powerpoint/2010/main" val="1783726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528F2-D7AA-C9AF-C386-14308930ACF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EFE049-95F3-5C44-033C-66829E0F6566}"/>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3</a:t>
            </a:fld>
            <a:endParaRPr lang="en-US"/>
          </a:p>
        </p:txBody>
      </p:sp>
      <p:sp>
        <p:nvSpPr>
          <p:cNvPr id="6" name="Title 5">
            <a:extLst>
              <a:ext uri="{FF2B5EF4-FFF2-40B4-BE49-F238E27FC236}">
                <a16:creationId xmlns:a16="http://schemas.microsoft.com/office/drawing/2014/main" id="{5C5AA9D7-61F9-FF90-CC8A-17FDF31C26FA}"/>
              </a:ext>
            </a:extLst>
          </p:cNvPr>
          <p:cNvSpPr>
            <a:spLocks noGrp="1"/>
          </p:cNvSpPr>
          <p:nvPr>
            <p:ph type="title"/>
          </p:nvPr>
        </p:nvSpPr>
        <p:spPr>
          <a:xfrm>
            <a:off x="621264" y="594360"/>
            <a:ext cx="6145296" cy="742950"/>
          </a:xfrm>
        </p:spPr>
        <p:txBody>
          <a:bodyPr>
            <a:normAutofit fontScale="90000"/>
          </a:bodyPr>
          <a:lstStyle/>
          <a:p>
            <a:r>
              <a:rPr lang="en-IE" sz="3200" b="1" dirty="0"/>
              <a:t>Hydrogeology and Landslide Susceptibility</a:t>
            </a:r>
          </a:p>
        </p:txBody>
      </p:sp>
      <p:sp>
        <p:nvSpPr>
          <p:cNvPr id="7" name="Text Placeholder 6">
            <a:extLst>
              <a:ext uri="{FF2B5EF4-FFF2-40B4-BE49-F238E27FC236}">
                <a16:creationId xmlns:a16="http://schemas.microsoft.com/office/drawing/2014/main" id="{DD05F691-D219-1575-BD0A-FBFD4DEC31B6}"/>
              </a:ext>
            </a:extLst>
          </p:cNvPr>
          <p:cNvSpPr>
            <a:spLocks noGrp="1"/>
          </p:cNvSpPr>
          <p:nvPr>
            <p:ph type="body" sz="quarter" idx="13"/>
          </p:nvPr>
        </p:nvSpPr>
        <p:spPr>
          <a:xfrm>
            <a:off x="621264" y="1747520"/>
            <a:ext cx="6917456" cy="4843780"/>
          </a:xfrm>
          <a:solidFill>
            <a:schemeClr val="bg1"/>
          </a:solidFill>
        </p:spPr>
        <p:txBody>
          <a:bodyPr vert="horz" lIns="91440" tIns="45720" rIns="91440" bIns="45720" rtlCol="0" anchor="t">
            <a:noAutofit/>
          </a:bodyPr>
          <a:lstStyle/>
          <a:p>
            <a:pPr lvl="0"/>
            <a:r>
              <a:rPr lang="en-IE" sz="1200" dirty="0"/>
              <a:t>The site is located within a ‘Poor Aquifer – Bedrock which is generally unproductive except for local zones’</a:t>
            </a:r>
          </a:p>
          <a:p>
            <a:pPr lvl="0"/>
            <a:r>
              <a:rPr lang="en-IE" sz="1200" dirty="0"/>
              <a:t>Groundwater vulnerability is classed as predominantly being ‘Rock at or near surface’ or ‘Extreme’. This is expected as rock is shallow across the site</a:t>
            </a:r>
          </a:p>
          <a:p>
            <a:pPr lvl="0"/>
            <a:r>
              <a:rPr lang="en-IE" sz="1200" dirty="0"/>
              <a:t>The Quaternary Geology of the site is predominantly ‘Bedrock outcrop or </a:t>
            </a:r>
            <a:r>
              <a:rPr lang="en-IE" sz="1200" dirty="0" err="1"/>
              <a:t>subcrop</a:t>
            </a:r>
            <a:r>
              <a:rPr lang="en-IE" sz="1200" dirty="0"/>
              <a:t>’ with areas of ‘Till derived from Lower Palaeozoic shales’ also present</a:t>
            </a:r>
          </a:p>
          <a:p>
            <a:pPr lvl="0"/>
            <a:r>
              <a:rPr lang="en-IE" sz="1200" dirty="0"/>
              <a:t>The Bedrock Geology of the site is the ‘</a:t>
            </a:r>
            <a:r>
              <a:rPr lang="en-IE" sz="1200" dirty="0" err="1"/>
              <a:t>Ballylane</a:t>
            </a:r>
            <a:r>
              <a:rPr lang="en-IE" sz="1200" dirty="0"/>
              <a:t> Formation’ which comprises ‘green and grey slate with thin siltstone’</a:t>
            </a:r>
          </a:p>
          <a:p>
            <a:pPr lvl="0"/>
            <a:r>
              <a:rPr lang="en-IE" sz="1200" dirty="0"/>
              <a:t>Landslide susceptibility is ‘Low’ to ‘Moderately Low’ across the site with an area of ‘Moderately High’ along a southern section within the Coillte forestry</a:t>
            </a:r>
          </a:p>
          <a:p>
            <a:pPr lvl="0"/>
            <a:r>
              <a:rPr lang="en-IE" sz="1200" dirty="0"/>
              <a:t>There have been no historic landslides within the site boundary or close to the site (the closest is about 20km north)</a:t>
            </a:r>
          </a:p>
          <a:p>
            <a:pPr lvl="0"/>
            <a:r>
              <a:rPr lang="en-IE" sz="1200" dirty="0"/>
              <a:t>Based on groundwater wells east and west of the site, bedrock was met at 1.8m and 3m respectively. These wells are used for ‘agricultural and domestic use’</a:t>
            </a:r>
          </a:p>
          <a:p>
            <a:pPr lvl="0" algn="just"/>
            <a:r>
              <a:rPr lang="en-IE" sz="1200" dirty="0"/>
              <a:t>A borrow pit is proposed to be located within the Coillte Forestry lands.</a:t>
            </a:r>
          </a:p>
          <a:p>
            <a:pPr lvl="0" algn="just"/>
            <a:r>
              <a:rPr lang="en-US" sz="1200" dirty="0"/>
              <a:t>Site Investigations are starting first week of July - 14 no. trial pits and 10 no. boreholes are proposed.</a:t>
            </a:r>
          </a:p>
          <a:p>
            <a:pPr lvl="0" algn="just"/>
            <a:r>
              <a:rPr lang="en-US" sz="1200" dirty="0"/>
              <a:t>The Ground Model will then be prepared following SI works.</a:t>
            </a:r>
          </a:p>
          <a:p>
            <a:pPr marL="0" lvl="0" indent="0">
              <a:buNone/>
            </a:pPr>
            <a:endParaRPr lang="en-IE" sz="1200" dirty="0"/>
          </a:p>
          <a:p>
            <a:pPr lvl="0" algn="just"/>
            <a:endParaRPr lang="en-IE" sz="1600" dirty="0"/>
          </a:p>
        </p:txBody>
      </p:sp>
      <p:pic>
        <p:nvPicPr>
          <p:cNvPr id="4" name="Picture 3">
            <a:extLst>
              <a:ext uri="{FF2B5EF4-FFF2-40B4-BE49-F238E27FC236}">
                <a16:creationId xmlns:a16="http://schemas.microsoft.com/office/drawing/2014/main" id="{3159B29B-7402-07BE-A878-175AE306E278}"/>
              </a:ext>
            </a:extLst>
          </p:cNvPr>
          <p:cNvPicPr>
            <a:picLocks noChangeAspect="1"/>
          </p:cNvPicPr>
          <p:nvPr/>
        </p:nvPicPr>
        <p:blipFill>
          <a:blip r:embed="rId3"/>
          <a:srcRect b="15805"/>
          <a:stretch>
            <a:fillRect/>
          </a:stretch>
        </p:blipFill>
        <p:spPr>
          <a:xfrm>
            <a:off x="7802880" y="4265068"/>
            <a:ext cx="4389120" cy="2592932"/>
          </a:xfrm>
          <a:prstGeom prst="rect">
            <a:avLst/>
          </a:prstGeom>
        </p:spPr>
      </p:pic>
      <p:pic>
        <p:nvPicPr>
          <p:cNvPr id="10" name="Picture 9">
            <a:extLst>
              <a:ext uri="{FF2B5EF4-FFF2-40B4-BE49-F238E27FC236}">
                <a16:creationId xmlns:a16="http://schemas.microsoft.com/office/drawing/2014/main" id="{D7D6AE17-BE37-3DFE-79BE-FD5D10CBEF0E}"/>
              </a:ext>
            </a:extLst>
          </p:cNvPr>
          <p:cNvPicPr>
            <a:picLocks noChangeAspect="1"/>
          </p:cNvPicPr>
          <p:nvPr/>
        </p:nvPicPr>
        <p:blipFill>
          <a:blip r:embed="rId4"/>
          <a:stretch>
            <a:fillRect/>
          </a:stretch>
        </p:blipFill>
        <p:spPr>
          <a:xfrm>
            <a:off x="7802879" y="0"/>
            <a:ext cx="4018755" cy="4218120"/>
          </a:xfrm>
          <a:prstGeom prst="rect">
            <a:avLst/>
          </a:prstGeom>
        </p:spPr>
      </p:pic>
    </p:spTree>
    <p:extLst>
      <p:ext uri="{BB962C8B-B14F-4D97-AF65-F5344CB8AC3E}">
        <p14:creationId xmlns:p14="http://schemas.microsoft.com/office/powerpoint/2010/main" val="1910379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F9432-3444-A4E1-D2C0-761ACE85D9D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93C0D3-C7A5-963D-060D-AE0BC2EDE6D2}"/>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4</a:t>
            </a:fld>
            <a:endParaRPr lang="en-US"/>
          </a:p>
        </p:txBody>
      </p:sp>
      <p:sp>
        <p:nvSpPr>
          <p:cNvPr id="6" name="Title 5">
            <a:extLst>
              <a:ext uri="{FF2B5EF4-FFF2-40B4-BE49-F238E27FC236}">
                <a16:creationId xmlns:a16="http://schemas.microsoft.com/office/drawing/2014/main" id="{E9B4B30E-653C-1ADF-3BF2-A398C5E9A393}"/>
              </a:ext>
            </a:extLst>
          </p:cNvPr>
          <p:cNvSpPr>
            <a:spLocks noGrp="1"/>
          </p:cNvSpPr>
          <p:nvPr>
            <p:ph type="title"/>
          </p:nvPr>
        </p:nvSpPr>
        <p:spPr>
          <a:xfrm>
            <a:off x="946384" y="614680"/>
            <a:ext cx="6104656" cy="742950"/>
          </a:xfrm>
        </p:spPr>
        <p:txBody>
          <a:bodyPr>
            <a:normAutofit/>
          </a:bodyPr>
          <a:lstStyle/>
          <a:p>
            <a:r>
              <a:rPr lang="en-IE" sz="3200" b="1" dirty="0"/>
              <a:t>Water Quality</a:t>
            </a:r>
          </a:p>
        </p:txBody>
      </p:sp>
      <p:sp>
        <p:nvSpPr>
          <p:cNvPr id="7" name="Text Placeholder 6">
            <a:extLst>
              <a:ext uri="{FF2B5EF4-FFF2-40B4-BE49-F238E27FC236}">
                <a16:creationId xmlns:a16="http://schemas.microsoft.com/office/drawing/2014/main" id="{B6A4ED79-8085-B239-A775-7AB8B1E4DD66}"/>
              </a:ext>
            </a:extLst>
          </p:cNvPr>
          <p:cNvSpPr>
            <a:spLocks noGrp="1"/>
          </p:cNvSpPr>
          <p:nvPr>
            <p:ph type="body" sz="quarter" idx="13"/>
          </p:nvPr>
        </p:nvSpPr>
        <p:spPr>
          <a:xfrm>
            <a:off x="946384" y="1808479"/>
            <a:ext cx="10290576" cy="2630171"/>
          </a:xfrm>
          <a:solidFill>
            <a:schemeClr val="bg1"/>
          </a:solidFill>
        </p:spPr>
        <p:txBody>
          <a:bodyPr vert="horz" lIns="91440" tIns="45720" rIns="91440" bIns="45720" rtlCol="0" anchor="t">
            <a:noAutofit/>
          </a:bodyPr>
          <a:lstStyle/>
          <a:p>
            <a:pPr lvl="0" algn="just"/>
            <a:r>
              <a:rPr lang="en-US" sz="1800" dirty="0"/>
              <a:t>Water Quality monitoring ongoing.</a:t>
            </a:r>
          </a:p>
          <a:p>
            <a:pPr lvl="0" algn="just"/>
            <a:r>
              <a:rPr lang="en-IE" sz="1800" dirty="0"/>
              <a:t>Clear-span bridge crossing at Substation Lands is proposed.</a:t>
            </a:r>
          </a:p>
          <a:p>
            <a:pPr lvl="0" algn="just"/>
            <a:r>
              <a:rPr lang="en-US" sz="1800" dirty="0"/>
              <a:t>No notable hydrological issues have been identified beyond those to be addressed through standard mitigation measures.​</a:t>
            </a:r>
          </a:p>
          <a:p>
            <a:pPr lvl="0" algn="just"/>
            <a:r>
              <a:rPr lang="en-IE" sz="1800" dirty="0"/>
              <a:t>Mitigation to include improved fencing and buffer zones along the riverbank and riparian zone where appropriate, along with provision of drinking troughs, in order to prevent the poaching and bank erosion/destabilisation from livestock and land run off.</a:t>
            </a:r>
          </a:p>
          <a:p>
            <a:pPr algn="just"/>
            <a:r>
              <a:rPr lang="en-US" sz="1800" dirty="0"/>
              <a:t>The site does not fall within any flood zones.</a:t>
            </a:r>
          </a:p>
        </p:txBody>
      </p:sp>
    </p:spTree>
    <p:extLst>
      <p:ext uri="{BB962C8B-B14F-4D97-AF65-F5344CB8AC3E}">
        <p14:creationId xmlns:p14="http://schemas.microsoft.com/office/powerpoint/2010/main" val="1499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1123D-8F7F-E7D9-4812-B71EDA70B7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5A5D1E-676C-7E0F-EF8F-393CAAE3A2D2}"/>
              </a:ext>
            </a:extLst>
          </p:cNvPr>
          <p:cNvSpPr>
            <a:spLocks noGrp="1"/>
          </p:cNvSpPr>
          <p:nvPr>
            <p:ph type="sldNum" sz="quarter" idx="12"/>
          </p:nvPr>
        </p:nvSpPr>
        <p:spPr/>
        <p:txBody>
          <a:bodyPr/>
          <a:lstStyle/>
          <a:p>
            <a:fld id="{6E4381AD-38BA-4C4D-BA6D-0BE3F4BFC1CD}" type="slidenum">
              <a:rPr lang="en-US" smtClean="0"/>
              <a:pPr/>
              <a:t>5</a:t>
            </a:fld>
            <a:endParaRPr lang="en-US"/>
          </a:p>
        </p:txBody>
      </p:sp>
      <p:sp>
        <p:nvSpPr>
          <p:cNvPr id="3" name="Title 2">
            <a:extLst>
              <a:ext uri="{FF2B5EF4-FFF2-40B4-BE49-F238E27FC236}">
                <a16:creationId xmlns:a16="http://schemas.microsoft.com/office/drawing/2014/main" id="{684A7994-29A6-A161-022B-D5D62F7DD3E1}"/>
              </a:ext>
            </a:extLst>
          </p:cNvPr>
          <p:cNvSpPr>
            <a:spLocks noGrp="1"/>
          </p:cNvSpPr>
          <p:nvPr>
            <p:ph type="title"/>
          </p:nvPr>
        </p:nvSpPr>
        <p:spPr>
          <a:xfrm>
            <a:off x="670560" y="325120"/>
            <a:ext cx="4947920" cy="1198881"/>
          </a:xfrm>
        </p:spPr>
        <p:txBody>
          <a:bodyPr>
            <a:normAutofit/>
          </a:bodyPr>
          <a:lstStyle/>
          <a:p>
            <a:r>
              <a:rPr lang="en-IE" sz="2800" b="1" dirty="0"/>
              <a:t>Turbine Model Details</a:t>
            </a:r>
            <a:endParaRPr lang="en-IE" sz="2800" dirty="0"/>
          </a:p>
        </p:txBody>
      </p:sp>
      <p:sp>
        <p:nvSpPr>
          <p:cNvPr id="4" name="Text Placeholder 3">
            <a:extLst>
              <a:ext uri="{FF2B5EF4-FFF2-40B4-BE49-F238E27FC236}">
                <a16:creationId xmlns:a16="http://schemas.microsoft.com/office/drawing/2014/main" id="{F586C24C-DA0D-7295-9F2E-4D6C4E291B78}"/>
              </a:ext>
            </a:extLst>
          </p:cNvPr>
          <p:cNvSpPr>
            <a:spLocks noGrp="1"/>
          </p:cNvSpPr>
          <p:nvPr>
            <p:ph type="body" sz="quarter" idx="13"/>
          </p:nvPr>
        </p:nvSpPr>
        <p:spPr>
          <a:xfrm>
            <a:off x="772161" y="1733550"/>
            <a:ext cx="4043680" cy="4799330"/>
          </a:xfrm>
        </p:spPr>
        <p:txBody>
          <a:bodyPr>
            <a:normAutofit/>
          </a:bodyPr>
          <a:lstStyle/>
          <a:p>
            <a:pPr marL="263525" indent="-250825" algn="just"/>
            <a:r>
              <a:rPr lang="en-IE" sz="1800" dirty="0"/>
              <a:t>Following our last meeting, we can confirm that we will not be entering into the Design Flexibility Process.</a:t>
            </a:r>
          </a:p>
          <a:p>
            <a:pPr marL="263525" indent="-250825" algn="just"/>
            <a:endParaRPr lang="en-IE" sz="1800" dirty="0"/>
          </a:p>
          <a:p>
            <a:pPr marL="263525" indent="-250825" algn="just"/>
            <a:r>
              <a:rPr lang="en-IE" sz="1800" dirty="0"/>
              <a:t>The turbine specification details are set out below.</a:t>
            </a:r>
            <a:endParaRPr lang="en-IE" sz="1600" dirty="0"/>
          </a:p>
          <a:p>
            <a:pPr marL="0" indent="0">
              <a:buNone/>
            </a:pPr>
            <a:endParaRPr lang="en-IE" sz="1400" b="1" dirty="0"/>
          </a:p>
          <a:p>
            <a:pPr marL="12700" indent="0">
              <a:buNone/>
            </a:pPr>
            <a:endParaRPr lang="en-IE" sz="1200" dirty="0"/>
          </a:p>
          <a:p>
            <a:pPr marL="12700" indent="0">
              <a:buNone/>
            </a:pPr>
            <a:endParaRPr lang="en-IE" sz="1200" dirty="0"/>
          </a:p>
        </p:txBody>
      </p:sp>
      <p:graphicFrame>
        <p:nvGraphicFramePr>
          <p:cNvPr id="5" name="Table 4">
            <a:extLst>
              <a:ext uri="{FF2B5EF4-FFF2-40B4-BE49-F238E27FC236}">
                <a16:creationId xmlns:a16="http://schemas.microsoft.com/office/drawing/2014/main" id="{52CA8FB5-C27C-F5AB-8DC9-D865A45F26EE}"/>
              </a:ext>
            </a:extLst>
          </p:cNvPr>
          <p:cNvGraphicFramePr>
            <a:graphicFrameLocks noGrp="1"/>
          </p:cNvGraphicFramePr>
          <p:nvPr>
            <p:extLst>
              <p:ext uri="{D42A27DB-BD31-4B8C-83A1-F6EECF244321}">
                <p14:modId xmlns:p14="http://schemas.microsoft.com/office/powerpoint/2010/main" val="836115234"/>
              </p:ext>
            </p:extLst>
          </p:nvPr>
        </p:nvGraphicFramePr>
        <p:xfrm>
          <a:off x="579120" y="4094480"/>
          <a:ext cx="4326757" cy="2438400"/>
        </p:xfrm>
        <a:graphic>
          <a:graphicData uri="http://schemas.openxmlformats.org/drawingml/2006/table">
            <a:tbl>
              <a:tblPr firstRow="1" bandRow="1">
                <a:tableStyleId>{5C22544A-7EE6-4342-B048-85BDC9FD1C3A}</a:tableStyleId>
              </a:tblPr>
              <a:tblGrid>
                <a:gridCol w="2101717">
                  <a:extLst>
                    <a:ext uri="{9D8B030D-6E8A-4147-A177-3AD203B41FA5}">
                      <a16:colId xmlns:a16="http://schemas.microsoft.com/office/drawing/2014/main" val="3597091988"/>
                    </a:ext>
                  </a:extLst>
                </a:gridCol>
                <a:gridCol w="2225040">
                  <a:extLst>
                    <a:ext uri="{9D8B030D-6E8A-4147-A177-3AD203B41FA5}">
                      <a16:colId xmlns:a16="http://schemas.microsoft.com/office/drawing/2014/main" val="323714492"/>
                    </a:ext>
                  </a:extLst>
                </a:gridCol>
              </a:tblGrid>
              <a:tr h="407330">
                <a:tc gridSpan="2">
                  <a:txBody>
                    <a:bodyPr/>
                    <a:lstStyle/>
                    <a:p>
                      <a:r>
                        <a:rPr lang="en-IE" dirty="0"/>
                        <a:t>Turbine Specification</a:t>
                      </a:r>
                    </a:p>
                  </a:txBody>
                  <a:tcPr/>
                </a:tc>
                <a:tc hMerge="1">
                  <a:txBody>
                    <a:bodyPr/>
                    <a:lstStyle/>
                    <a:p>
                      <a:endParaRPr lang="en-IE" dirty="0"/>
                    </a:p>
                  </a:txBody>
                  <a:tcPr/>
                </a:tc>
                <a:extLst>
                  <a:ext uri="{0D108BD9-81ED-4DB2-BD59-A6C34878D82A}">
                    <a16:rowId xmlns:a16="http://schemas.microsoft.com/office/drawing/2014/main" val="3995110285"/>
                  </a:ext>
                </a:extLst>
              </a:tr>
              <a:tr h="407330">
                <a:tc>
                  <a:txBody>
                    <a:bodyPr/>
                    <a:lstStyle/>
                    <a:p>
                      <a:pPr lvl="0"/>
                      <a:r>
                        <a:rPr lang="en-GB"/>
                        <a:t>Hub Height</a:t>
                      </a:r>
                    </a:p>
                  </a:txBody>
                  <a:tcPr/>
                </a:tc>
                <a:tc>
                  <a:txBody>
                    <a:bodyPr/>
                    <a:lstStyle/>
                    <a:p>
                      <a:pPr algn="ctr"/>
                      <a:r>
                        <a:rPr lang="en-IE" dirty="0"/>
                        <a:t>99m</a:t>
                      </a:r>
                    </a:p>
                  </a:txBody>
                  <a:tcPr/>
                </a:tc>
                <a:extLst>
                  <a:ext uri="{0D108BD9-81ED-4DB2-BD59-A6C34878D82A}">
                    <a16:rowId xmlns:a16="http://schemas.microsoft.com/office/drawing/2014/main" val="3883855974"/>
                  </a:ext>
                </a:extLst>
              </a:tr>
              <a:tr h="401750">
                <a:tc>
                  <a:txBody>
                    <a:bodyPr/>
                    <a:lstStyle/>
                    <a:p>
                      <a:pPr lvl="0"/>
                      <a:r>
                        <a:rPr lang="en-GB"/>
                        <a:t>Tip Height</a:t>
                      </a:r>
                    </a:p>
                  </a:txBody>
                  <a:tcPr/>
                </a:tc>
                <a:tc>
                  <a:txBody>
                    <a:bodyPr/>
                    <a:lstStyle/>
                    <a:p>
                      <a:pPr algn="ctr"/>
                      <a:r>
                        <a:rPr lang="en-IE" dirty="0"/>
                        <a:t>180m</a:t>
                      </a:r>
                    </a:p>
                  </a:txBody>
                  <a:tcPr/>
                </a:tc>
                <a:extLst>
                  <a:ext uri="{0D108BD9-81ED-4DB2-BD59-A6C34878D82A}">
                    <a16:rowId xmlns:a16="http://schemas.microsoft.com/office/drawing/2014/main" val="1950141887"/>
                  </a:ext>
                </a:extLst>
              </a:tr>
              <a:tr h="407330">
                <a:tc>
                  <a:txBody>
                    <a:bodyPr/>
                    <a:lstStyle/>
                    <a:p>
                      <a:pPr lvl="0"/>
                      <a:r>
                        <a:rPr lang="en-GB" dirty="0"/>
                        <a:t>Rotor Diameter</a:t>
                      </a:r>
                    </a:p>
                  </a:txBody>
                  <a:tcPr/>
                </a:tc>
                <a:tc>
                  <a:txBody>
                    <a:bodyPr/>
                    <a:lstStyle/>
                    <a:p>
                      <a:pPr algn="ctr"/>
                      <a:r>
                        <a:rPr lang="en-IE" dirty="0"/>
                        <a:t>162m</a:t>
                      </a:r>
                    </a:p>
                  </a:txBody>
                  <a:tcPr/>
                </a:tc>
                <a:extLst>
                  <a:ext uri="{0D108BD9-81ED-4DB2-BD59-A6C34878D82A}">
                    <a16:rowId xmlns:a16="http://schemas.microsoft.com/office/drawing/2014/main" val="1077224860"/>
                  </a:ext>
                </a:extLst>
              </a:tr>
              <a:tr h="407330">
                <a:tc>
                  <a:txBody>
                    <a:bodyPr/>
                    <a:lstStyle/>
                    <a:p>
                      <a:pPr lvl="0"/>
                      <a:r>
                        <a:rPr lang="en-GB"/>
                        <a:t>MWs</a:t>
                      </a:r>
                    </a:p>
                  </a:txBody>
                  <a:tcPr/>
                </a:tc>
                <a:tc>
                  <a:txBody>
                    <a:bodyPr/>
                    <a:lstStyle/>
                    <a:p>
                      <a:pPr algn="ctr"/>
                      <a:r>
                        <a:rPr lang="en-IE" dirty="0"/>
                        <a:t>7.2MW</a:t>
                      </a:r>
                    </a:p>
                  </a:txBody>
                  <a:tcPr/>
                </a:tc>
                <a:extLst>
                  <a:ext uri="{0D108BD9-81ED-4DB2-BD59-A6C34878D82A}">
                    <a16:rowId xmlns:a16="http://schemas.microsoft.com/office/drawing/2014/main" val="3664976676"/>
                  </a:ext>
                </a:extLst>
              </a:tr>
              <a:tr h="407330">
                <a:tc>
                  <a:txBody>
                    <a:bodyPr/>
                    <a:lstStyle/>
                    <a:p>
                      <a:pPr lvl="0"/>
                      <a:r>
                        <a:rPr lang="en-GB" dirty="0"/>
                        <a:t>Total Site MWs</a:t>
                      </a:r>
                    </a:p>
                  </a:txBody>
                  <a:tcPr/>
                </a:tc>
                <a:tc>
                  <a:txBody>
                    <a:bodyPr/>
                    <a:lstStyle/>
                    <a:p>
                      <a:pPr algn="ctr"/>
                      <a:r>
                        <a:rPr lang="en-IE" b="1" dirty="0"/>
                        <a:t>57.6MW</a:t>
                      </a:r>
                    </a:p>
                  </a:txBody>
                  <a:tcPr/>
                </a:tc>
                <a:extLst>
                  <a:ext uri="{0D108BD9-81ED-4DB2-BD59-A6C34878D82A}">
                    <a16:rowId xmlns:a16="http://schemas.microsoft.com/office/drawing/2014/main" val="2440241361"/>
                  </a:ext>
                </a:extLst>
              </a:tr>
            </a:tbl>
          </a:graphicData>
        </a:graphic>
      </p:graphicFrame>
      <p:pic>
        <p:nvPicPr>
          <p:cNvPr id="7" name="Picture 6">
            <a:extLst>
              <a:ext uri="{FF2B5EF4-FFF2-40B4-BE49-F238E27FC236}">
                <a16:creationId xmlns:a16="http://schemas.microsoft.com/office/drawing/2014/main" id="{01A8F895-8E9A-7B1A-EA88-0DB83ACC26C2}"/>
              </a:ext>
            </a:extLst>
          </p:cNvPr>
          <p:cNvPicPr>
            <a:picLocks noChangeAspect="1"/>
          </p:cNvPicPr>
          <p:nvPr/>
        </p:nvPicPr>
        <p:blipFill>
          <a:blip r:embed="rId2"/>
          <a:stretch>
            <a:fillRect/>
          </a:stretch>
        </p:blipFill>
        <p:spPr>
          <a:xfrm>
            <a:off x="5242561" y="338973"/>
            <a:ext cx="6949440" cy="6325987"/>
          </a:xfrm>
          <a:prstGeom prst="rect">
            <a:avLst/>
          </a:prstGeom>
        </p:spPr>
      </p:pic>
    </p:spTree>
    <p:extLst>
      <p:ext uri="{BB962C8B-B14F-4D97-AF65-F5344CB8AC3E}">
        <p14:creationId xmlns:p14="http://schemas.microsoft.com/office/powerpoint/2010/main" val="1784577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F0DED6-05DC-F944-03A3-688E37DAC7D6}"/>
              </a:ext>
            </a:extLst>
          </p:cNvPr>
          <p:cNvSpPr>
            <a:spLocks noGrp="1"/>
          </p:cNvSpPr>
          <p:nvPr>
            <p:ph type="sldNum" sz="quarter" idx="12"/>
          </p:nvPr>
        </p:nvSpPr>
        <p:spPr/>
        <p:txBody>
          <a:bodyPr/>
          <a:lstStyle/>
          <a:p>
            <a:fld id="{6E4381AD-38BA-4C4D-BA6D-0BE3F4BFC1CD}" type="slidenum">
              <a:rPr lang="en-US" smtClean="0"/>
              <a:pPr/>
              <a:t>6</a:t>
            </a:fld>
            <a:endParaRPr lang="en-US"/>
          </a:p>
        </p:txBody>
      </p:sp>
      <p:sp>
        <p:nvSpPr>
          <p:cNvPr id="3" name="Title 2">
            <a:extLst>
              <a:ext uri="{FF2B5EF4-FFF2-40B4-BE49-F238E27FC236}">
                <a16:creationId xmlns:a16="http://schemas.microsoft.com/office/drawing/2014/main" id="{B47634EF-957F-B76A-7A2D-0408F1E87670}"/>
              </a:ext>
            </a:extLst>
          </p:cNvPr>
          <p:cNvSpPr>
            <a:spLocks noGrp="1"/>
          </p:cNvSpPr>
          <p:nvPr>
            <p:ph type="title"/>
          </p:nvPr>
        </p:nvSpPr>
        <p:spPr>
          <a:xfrm>
            <a:off x="609601" y="152401"/>
            <a:ext cx="5029199" cy="1371600"/>
          </a:xfrm>
        </p:spPr>
        <p:txBody>
          <a:bodyPr>
            <a:normAutofit/>
          </a:bodyPr>
          <a:lstStyle/>
          <a:p>
            <a:r>
              <a:rPr lang="en-IE" sz="2800" b="1"/>
              <a:t>Proposed Grid Connection Route</a:t>
            </a:r>
            <a:endParaRPr lang="en-IE" sz="2800"/>
          </a:p>
        </p:txBody>
      </p:sp>
      <p:sp>
        <p:nvSpPr>
          <p:cNvPr id="4" name="Text Placeholder 3">
            <a:extLst>
              <a:ext uri="{FF2B5EF4-FFF2-40B4-BE49-F238E27FC236}">
                <a16:creationId xmlns:a16="http://schemas.microsoft.com/office/drawing/2014/main" id="{F10C3428-48D9-A4ED-F0E9-7E5B345132C8}"/>
              </a:ext>
            </a:extLst>
          </p:cNvPr>
          <p:cNvSpPr>
            <a:spLocks noGrp="1"/>
          </p:cNvSpPr>
          <p:nvPr>
            <p:ph type="body" sz="quarter" idx="13"/>
          </p:nvPr>
        </p:nvSpPr>
        <p:spPr>
          <a:xfrm>
            <a:off x="609600" y="1676400"/>
            <a:ext cx="5029201" cy="2560320"/>
          </a:xfrm>
        </p:spPr>
        <p:txBody>
          <a:bodyPr>
            <a:normAutofit/>
          </a:bodyPr>
          <a:lstStyle/>
          <a:p>
            <a:pPr marL="263525" indent="-250825" algn="just"/>
            <a:r>
              <a:rPr lang="en-IE" sz="1600" dirty="0"/>
              <a:t>The final proposed Grid Connection Route comprises a part in-road and part off-road connection route.</a:t>
            </a:r>
          </a:p>
          <a:p>
            <a:pPr marL="12700" indent="0" algn="just">
              <a:buNone/>
            </a:pPr>
            <a:endParaRPr lang="en-IE" sz="1600" dirty="0"/>
          </a:p>
          <a:p>
            <a:pPr marL="263525" indent="-250825" algn="just"/>
            <a:r>
              <a:rPr lang="en-IE" sz="1600" dirty="0"/>
              <a:t>Seeking to reduce the quantum of works within the public road.</a:t>
            </a:r>
          </a:p>
          <a:p>
            <a:pPr marL="12700" indent="0" algn="just">
              <a:buNone/>
            </a:pPr>
            <a:endParaRPr lang="en-IE" sz="1600" dirty="0"/>
          </a:p>
          <a:p>
            <a:pPr marL="263525" indent="-250825" algn="just"/>
            <a:r>
              <a:rPr lang="en-IE" sz="1600" dirty="0"/>
              <a:t>The proposed Grid Connection Route crossing of the Slaney River Valley SAC will be undertaken by HDD sufficiently setback from the riparian zone. </a:t>
            </a:r>
          </a:p>
          <a:p>
            <a:pPr marL="12700" indent="0">
              <a:buNone/>
            </a:pPr>
            <a:endParaRPr lang="en-IE" sz="1200" dirty="0"/>
          </a:p>
          <a:p>
            <a:pPr marL="12700" indent="0">
              <a:buNone/>
            </a:pPr>
            <a:endParaRPr lang="en-IE" sz="1200" dirty="0"/>
          </a:p>
        </p:txBody>
      </p:sp>
      <p:pic>
        <p:nvPicPr>
          <p:cNvPr id="8" name="Picture 7">
            <a:extLst>
              <a:ext uri="{FF2B5EF4-FFF2-40B4-BE49-F238E27FC236}">
                <a16:creationId xmlns:a16="http://schemas.microsoft.com/office/drawing/2014/main" id="{5636C1BC-FB38-48D9-E965-3448BF4F8FDB}"/>
              </a:ext>
            </a:extLst>
          </p:cNvPr>
          <p:cNvPicPr>
            <a:picLocks noChangeAspect="1"/>
          </p:cNvPicPr>
          <p:nvPr/>
        </p:nvPicPr>
        <p:blipFill>
          <a:blip r:embed="rId2"/>
          <a:stretch>
            <a:fillRect/>
          </a:stretch>
        </p:blipFill>
        <p:spPr>
          <a:xfrm>
            <a:off x="5904628" y="10160"/>
            <a:ext cx="6326345" cy="6847840"/>
          </a:xfrm>
          <a:prstGeom prst="rect">
            <a:avLst/>
          </a:prstGeom>
        </p:spPr>
      </p:pic>
    </p:spTree>
    <p:extLst>
      <p:ext uri="{BB962C8B-B14F-4D97-AF65-F5344CB8AC3E}">
        <p14:creationId xmlns:p14="http://schemas.microsoft.com/office/powerpoint/2010/main" val="3957770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A4C9B-2DFB-5B29-48A7-F0AB0C5E271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37FFD1F-E1BA-786E-1804-3CDC297A87CF}"/>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7</a:t>
            </a:fld>
            <a:endParaRPr lang="en-US"/>
          </a:p>
        </p:txBody>
      </p:sp>
      <p:sp>
        <p:nvSpPr>
          <p:cNvPr id="6" name="Title 5">
            <a:extLst>
              <a:ext uri="{FF2B5EF4-FFF2-40B4-BE49-F238E27FC236}">
                <a16:creationId xmlns:a16="http://schemas.microsoft.com/office/drawing/2014/main" id="{28FD1468-3ED7-890D-FA5E-393079D7A1AB}"/>
              </a:ext>
            </a:extLst>
          </p:cNvPr>
          <p:cNvSpPr>
            <a:spLocks noGrp="1"/>
          </p:cNvSpPr>
          <p:nvPr>
            <p:ph type="title"/>
          </p:nvPr>
        </p:nvSpPr>
        <p:spPr>
          <a:xfrm>
            <a:off x="533400" y="381002"/>
            <a:ext cx="10818812" cy="914399"/>
          </a:xfrm>
        </p:spPr>
        <p:txBody>
          <a:bodyPr>
            <a:normAutofit/>
          </a:bodyPr>
          <a:lstStyle/>
          <a:p>
            <a:r>
              <a:rPr lang="en-IE" sz="3200" b="1" dirty="0"/>
              <a:t>Local Planning Policy</a:t>
            </a:r>
          </a:p>
        </p:txBody>
      </p:sp>
      <p:sp>
        <p:nvSpPr>
          <p:cNvPr id="7" name="Text Placeholder 6">
            <a:extLst>
              <a:ext uri="{FF2B5EF4-FFF2-40B4-BE49-F238E27FC236}">
                <a16:creationId xmlns:a16="http://schemas.microsoft.com/office/drawing/2014/main" id="{93F84DAC-D1C5-9997-BDA8-89DC403ED8F0}"/>
              </a:ext>
            </a:extLst>
          </p:cNvPr>
          <p:cNvSpPr>
            <a:spLocks noGrp="1"/>
          </p:cNvSpPr>
          <p:nvPr>
            <p:ph type="body" sz="quarter" idx="13"/>
          </p:nvPr>
        </p:nvSpPr>
        <p:spPr>
          <a:xfrm>
            <a:off x="687229" y="1447800"/>
            <a:ext cx="5257800" cy="1752600"/>
          </a:xfrm>
        </p:spPr>
        <p:txBody>
          <a:bodyPr>
            <a:noAutofit/>
          </a:bodyPr>
          <a:lstStyle/>
          <a:p>
            <a:pPr marL="161925" indent="-161925" algn="just"/>
            <a:r>
              <a:rPr lang="en-IE" sz="1200" dirty="0"/>
              <a:t>The </a:t>
            </a:r>
            <a:r>
              <a:rPr lang="en-IE" sz="1200" b="1" dirty="0"/>
              <a:t>Wexford </a:t>
            </a:r>
            <a:r>
              <a:rPr lang="en-US" sz="1200" b="1" dirty="0"/>
              <a:t>County Development Plan 2022-2028 (CDP) </a:t>
            </a:r>
            <a:r>
              <a:rPr lang="en-US" sz="1200" dirty="0"/>
              <a:t>came into effect on 25</a:t>
            </a:r>
            <a:r>
              <a:rPr lang="en-US" sz="1200" baseline="30000" dirty="0"/>
              <a:t>th</a:t>
            </a:r>
            <a:r>
              <a:rPr lang="en-US" sz="1200" dirty="0"/>
              <a:t> July 2022.</a:t>
            </a:r>
          </a:p>
          <a:p>
            <a:pPr marL="161925" indent="-161925" algn="just">
              <a:buNone/>
            </a:pPr>
            <a:endParaRPr lang="en-US" sz="1200" dirty="0"/>
          </a:p>
          <a:p>
            <a:pPr marL="161925" indent="-161925" algn="just"/>
            <a:r>
              <a:rPr lang="en-US" sz="1200" dirty="0"/>
              <a:t>The ‘Energy Strategy’ (Volume 10 of the CDP) identifies the site within an area classified as “Not Normally Permissible” for wind development. </a:t>
            </a:r>
            <a:r>
              <a:rPr lang="en-IE" sz="1200" dirty="0"/>
              <a:t>It is important to note that the policy “Not Normally Permissible” for wind energy development does not expressly preclude wind energy in this area, but would generally discourage same. </a:t>
            </a:r>
          </a:p>
        </p:txBody>
      </p:sp>
      <p:pic>
        <p:nvPicPr>
          <p:cNvPr id="2" name="Picture 1" descr="A map of a country&#10;&#10;AI-generated content may be incorrect.">
            <a:extLst>
              <a:ext uri="{FF2B5EF4-FFF2-40B4-BE49-F238E27FC236}">
                <a16:creationId xmlns:a16="http://schemas.microsoft.com/office/drawing/2014/main" id="{58093579-EEF0-7FBD-48DB-82F394C4B7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47663" y="845433"/>
            <a:ext cx="6015355" cy="5369956"/>
          </a:xfrm>
          <a:prstGeom prst="rect">
            <a:avLst/>
          </a:prstGeom>
          <a:noFill/>
          <a:ln w="9525" cmpd="sng">
            <a:solidFill>
              <a:srgbClr val="4472C4"/>
            </a:solidFill>
            <a:miter lim="800000"/>
            <a:headEnd/>
            <a:tailEnd/>
          </a:ln>
          <a:effectLst/>
        </p:spPr>
      </p:pic>
      <p:sp>
        <p:nvSpPr>
          <p:cNvPr id="4" name="Arrow: Right 3">
            <a:extLst>
              <a:ext uri="{FF2B5EF4-FFF2-40B4-BE49-F238E27FC236}">
                <a16:creationId xmlns:a16="http://schemas.microsoft.com/office/drawing/2014/main" id="{DBCB05F8-9609-42FF-DB72-2037B7709C23}"/>
              </a:ext>
            </a:extLst>
          </p:cNvPr>
          <p:cNvSpPr/>
          <p:nvPr/>
        </p:nvSpPr>
        <p:spPr>
          <a:xfrm>
            <a:off x="9982200" y="1916276"/>
            <a:ext cx="831850" cy="514350"/>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1200"/>
              </a:spcAft>
            </a:pPr>
            <a:r>
              <a:rPr lang="en-IE" sz="1100" b="1" dirty="0">
                <a:solidFill>
                  <a:srgbClr val="FF0000"/>
                </a:solidFill>
                <a:ea typeface="Calibri" panose="020F0502020204030204" pitchFamily="34" charset="0"/>
                <a:cs typeface="Calibri" panose="020F0502020204030204" pitchFamily="34" charset="0"/>
              </a:rPr>
              <a:t>SITE</a:t>
            </a:r>
            <a:endParaRPr lang="en-IE" sz="1100" b="1" dirty="0">
              <a:solidFill>
                <a:srgbClr val="FF0000"/>
              </a:solidFill>
              <a:ea typeface="Calibri" panose="020F0502020204030204" pitchFamily="34" charset="0"/>
              <a:cs typeface="Arial" panose="020B0604020202020204" pitchFamily="34" charset="0"/>
            </a:endParaRPr>
          </a:p>
        </p:txBody>
      </p:sp>
      <p:sp>
        <p:nvSpPr>
          <p:cNvPr id="8" name="TextBox 7">
            <a:extLst>
              <a:ext uri="{FF2B5EF4-FFF2-40B4-BE49-F238E27FC236}">
                <a16:creationId xmlns:a16="http://schemas.microsoft.com/office/drawing/2014/main" id="{44885905-F25F-8ABE-B00E-DD6484C1F592}"/>
              </a:ext>
            </a:extLst>
          </p:cNvPr>
          <p:cNvSpPr txBox="1"/>
          <p:nvPr/>
        </p:nvSpPr>
        <p:spPr>
          <a:xfrm>
            <a:off x="6096000" y="6249670"/>
            <a:ext cx="6029710" cy="430887"/>
          </a:xfrm>
          <a:prstGeom prst="rect">
            <a:avLst/>
          </a:prstGeom>
          <a:solidFill>
            <a:schemeClr val="bg1"/>
          </a:solidFill>
        </p:spPr>
        <p:txBody>
          <a:bodyPr wrap="square" rtlCol="0">
            <a:spAutoFit/>
          </a:bodyPr>
          <a:lstStyle/>
          <a:p>
            <a:r>
              <a:rPr lang="en-IE" sz="1100" b="1" dirty="0">
                <a:solidFill>
                  <a:srgbClr val="97D700"/>
                </a:solidFill>
              </a:rPr>
              <a:t>Extract of Map 14 - Wind Energy Strategy Map (Vol 10 - Energy Strategy of the Wexford CDP)</a:t>
            </a:r>
          </a:p>
          <a:p>
            <a:endParaRPr lang="en-IE" sz="1100" b="1" dirty="0">
              <a:solidFill>
                <a:srgbClr val="97D700"/>
              </a:solidFill>
            </a:endParaRPr>
          </a:p>
        </p:txBody>
      </p:sp>
      <p:pic>
        <p:nvPicPr>
          <p:cNvPr id="11" name="Picture 10">
            <a:extLst>
              <a:ext uri="{FF2B5EF4-FFF2-40B4-BE49-F238E27FC236}">
                <a16:creationId xmlns:a16="http://schemas.microsoft.com/office/drawing/2014/main" id="{A583E7C1-4A36-F86E-935B-12BD32AA198C}"/>
              </a:ext>
            </a:extLst>
          </p:cNvPr>
          <p:cNvPicPr>
            <a:picLocks noChangeAspect="1"/>
          </p:cNvPicPr>
          <p:nvPr/>
        </p:nvPicPr>
        <p:blipFill>
          <a:blip r:embed="rId4"/>
          <a:stretch>
            <a:fillRect/>
          </a:stretch>
        </p:blipFill>
        <p:spPr>
          <a:xfrm>
            <a:off x="2664791" y="3507197"/>
            <a:ext cx="3239915" cy="3221915"/>
          </a:xfrm>
          <a:prstGeom prst="rect">
            <a:avLst/>
          </a:prstGeom>
        </p:spPr>
      </p:pic>
      <p:pic>
        <p:nvPicPr>
          <p:cNvPr id="13" name="Picture 12">
            <a:extLst>
              <a:ext uri="{FF2B5EF4-FFF2-40B4-BE49-F238E27FC236}">
                <a16:creationId xmlns:a16="http://schemas.microsoft.com/office/drawing/2014/main" id="{F4B0B966-3A5D-E3B3-1444-0BE4A8AEF2BE}"/>
              </a:ext>
            </a:extLst>
          </p:cNvPr>
          <p:cNvPicPr>
            <a:picLocks noChangeAspect="1"/>
          </p:cNvPicPr>
          <p:nvPr/>
        </p:nvPicPr>
        <p:blipFill>
          <a:blip r:embed="rId5"/>
          <a:stretch>
            <a:fillRect/>
          </a:stretch>
        </p:blipFill>
        <p:spPr>
          <a:xfrm>
            <a:off x="194918" y="3543377"/>
            <a:ext cx="2265278" cy="3221914"/>
          </a:xfrm>
          <a:prstGeom prst="rect">
            <a:avLst/>
          </a:prstGeom>
        </p:spPr>
      </p:pic>
    </p:spTree>
    <p:extLst>
      <p:ext uri="{BB962C8B-B14F-4D97-AF65-F5344CB8AC3E}">
        <p14:creationId xmlns:p14="http://schemas.microsoft.com/office/powerpoint/2010/main" val="203271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EAC8-0873-D0B2-3DA2-88C0D27CBF3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0E64C3-4857-DEBB-1522-119C1496AE0C}"/>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8</a:t>
            </a:fld>
            <a:endParaRPr lang="en-US"/>
          </a:p>
        </p:txBody>
      </p:sp>
      <p:sp>
        <p:nvSpPr>
          <p:cNvPr id="6" name="Title 5">
            <a:extLst>
              <a:ext uri="{FF2B5EF4-FFF2-40B4-BE49-F238E27FC236}">
                <a16:creationId xmlns:a16="http://schemas.microsoft.com/office/drawing/2014/main" id="{E94D3E16-7B3F-580E-CB39-354F640A9867}"/>
              </a:ext>
            </a:extLst>
          </p:cNvPr>
          <p:cNvSpPr>
            <a:spLocks noGrp="1"/>
          </p:cNvSpPr>
          <p:nvPr>
            <p:ph type="title"/>
          </p:nvPr>
        </p:nvSpPr>
        <p:spPr>
          <a:xfrm>
            <a:off x="651744" y="594360"/>
            <a:ext cx="6104656" cy="742950"/>
          </a:xfrm>
        </p:spPr>
        <p:txBody>
          <a:bodyPr>
            <a:normAutofit/>
          </a:bodyPr>
          <a:lstStyle/>
          <a:p>
            <a:r>
              <a:rPr lang="en-IE" sz="3200" b="1" dirty="0"/>
              <a:t>Landscape and Visual</a:t>
            </a:r>
          </a:p>
        </p:txBody>
      </p:sp>
      <p:sp>
        <p:nvSpPr>
          <p:cNvPr id="7" name="Text Placeholder 6">
            <a:extLst>
              <a:ext uri="{FF2B5EF4-FFF2-40B4-BE49-F238E27FC236}">
                <a16:creationId xmlns:a16="http://schemas.microsoft.com/office/drawing/2014/main" id="{93AF18B0-EBF2-626B-E8A8-2350D011BA7C}"/>
              </a:ext>
            </a:extLst>
          </p:cNvPr>
          <p:cNvSpPr>
            <a:spLocks noGrp="1"/>
          </p:cNvSpPr>
          <p:nvPr>
            <p:ph type="body" sz="quarter" idx="13"/>
          </p:nvPr>
        </p:nvSpPr>
        <p:spPr>
          <a:xfrm>
            <a:off x="723900" y="1504950"/>
            <a:ext cx="3970772" cy="3009900"/>
          </a:xfrm>
          <a:solidFill>
            <a:schemeClr val="bg1"/>
          </a:solidFill>
        </p:spPr>
        <p:txBody>
          <a:bodyPr vert="horz" lIns="91440" tIns="45720" rIns="91440" bIns="45720" rtlCol="0" anchor="t">
            <a:noAutofit/>
          </a:bodyPr>
          <a:lstStyle/>
          <a:p>
            <a:pPr lvl="0" algn="just"/>
            <a:r>
              <a:rPr lang="en-US" sz="1400" dirty="0"/>
              <a:t>A total of 29 no. viewpoints have been selected – as shown.</a:t>
            </a:r>
          </a:p>
          <a:p>
            <a:pPr lvl="0" algn="just"/>
            <a:endParaRPr lang="en-US" sz="1400" dirty="0"/>
          </a:p>
          <a:p>
            <a:pPr lvl="0" algn="just"/>
            <a:r>
              <a:rPr lang="en-US" sz="1400" dirty="0"/>
              <a:t>We note ACP previous request for consideration of Cultural Heritage and viewpoints to and from archaeological monuments, which will be incorporated.</a:t>
            </a:r>
          </a:p>
          <a:p>
            <a:pPr marL="0" lvl="0" indent="0" algn="just">
              <a:buNone/>
            </a:pPr>
            <a:endParaRPr lang="en-US" sz="1400" dirty="0"/>
          </a:p>
          <a:p>
            <a:pPr lvl="0" algn="just"/>
            <a:r>
              <a:rPr lang="en-US" sz="1400" dirty="0"/>
              <a:t>During the meeting with Wexford County Council, they requested consideration to Arklow Bank Offshore Wind Farm. Approximately 10km off the coast and 20+km from the site.</a:t>
            </a:r>
            <a:endParaRPr lang="en-IE" sz="1400" dirty="0"/>
          </a:p>
        </p:txBody>
      </p:sp>
      <p:pic>
        <p:nvPicPr>
          <p:cNvPr id="4" name="Picture 3">
            <a:extLst>
              <a:ext uri="{FF2B5EF4-FFF2-40B4-BE49-F238E27FC236}">
                <a16:creationId xmlns:a16="http://schemas.microsoft.com/office/drawing/2014/main" id="{205FA0D3-A86C-C3FD-EE06-173DDBBE56F8}"/>
              </a:ext>
            </a:extLst>
          </p:cNvPr>
          <p:cNvPicPr>
            <a:picLocks noChangeAspect="1"/>
          </p:cNvPicPr>
          <p:nvPr/>
        </p:nvPicPr>
        <p:blipFill>
          <a:blip r:embed="rId3"/>
          <a:stretch>
            <a:fillRect/>
          </a:stretch>
        </p:blipFill>
        <p:spPr>
          <a:xfrm>
            <a:off x="4826000" y="893496"/>
            <a:ext cx="7366000" cy="5071007"/>
          </a:xfrm>
          <a:prstGeom prst="rect">
            <a:avLst/>
          </a:prstGeom>
        </p:spPr>
      </p:pic>
    </p:spTree>
    <p:extLst>
      <p:ext uri="{BB962C8B-B14F-4D97-AF65-F5344CB8AC3E}">
        <p14:creationId xmlns:p14="http://schemas.microsoft.com/office/powerpoint/2010/main" val="2899004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4D18-BFA5-703E-84D0-07CB1DD4D85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4DE9B4-5035-52AD-AFA5-E8975154EF76}"/>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9</a:t>
            </a:fld>
            <a:endParaRPr lang="en-US"/>
          </a:p>
        </p:txBody>
      </p:sp>
      <p:sp>
        <p:nvSpPr>
          <p:cNvPr id="6" name="Title 5">
            <a:extLst>
              <a:ext uri="{FF2B5EF4-FFF2-40B4-BE49-F238E27FC236}">
                <a16:creationId xmlns:a16="http://schemas.microsoft.com/office/drawing/2014/main" id="{C1A0B234-3189-CA6C-6E24-2C0041F7D853}"/>
              </a:ext>
            </a:extLst>
          </p:cNvPr>
          <p:cNvSpPr>
            <a:spLocks noGrp="1"/>
          </p:cNvSpPr>
          <p:nvPr>
            <p:ph type="title"/>
          </p:nvPr>
        </p:nvSpPr>
        <p:spPr>
          <a:xfrm>
            <a:off x="711200" y="624840"/>
            <a:ext cx="6104656" cy="742950"/>
          </a:xfrm>
        </p:spPr>
        <p:txBody>
          <a:bodyPr>
            <a:normAutofit/>
          </a:bodyPr>
          <a:lstStyle/>
          <a:p>
            <a:r>
              <a:rPr lang="en-IE" sz="3200" b="1" dirty="0"/>
              <a:t>Archaeology and Cultural Heritage</a:t>
            </a:r>
          </a:p>
        </p:txBody>
      </p:sp>
      <p:sp>
        <p:nvSpPr>
          <p:cNvPr id="7" name="Text Placeholder 6">
            <a:extLst>
              <a:ext uri="{FF2B5EF4-FFF2-40B4-BE49-F238E27FC236}">
                <a16:creationId xmlns:a16="http://schemas.microsoft.com/office/drawing/2014/main" id="{53828C73-083D-68E0-4D48-F6CD378D602C}"/>
              </a:ext>
            </a:extLst>
          </p:cNvPr>
          <p:cNvSpPr>
            <a:spLocks noGrp="1"/>
          </p:cNvSpPr>
          <p:nvPr>
            <p:ph type="body" sz="quarter" idx="13"/>
          </p:nvPr>
        </p:nvSpPr>
        <p:spPr>
          <a:xfrm>
            <a:off x="711200" y="1771649"/>
            <a:ext cx="10769600" cy="2847975"/>
          </a:xfrm>
          <a:solidFill>
            <a:schemeClr val="bg1"/>
          </a:solidFill>
        </p:spPr>
        <p:txBody>
          <a:bodyPr vert="horz" lIns="91440" tIns="45720" rIns="91440" bIns="45720" rtlCol="0" anchor="t">
            <a:noAutofit/>
          </a:bodyPr>
          <a:lstStyle/>
          <a:p>
            <a:pPr algn="just"/>
            <a:r>
              <a:rPr lang="en-US" sz="1600" dirty="0"/>
              <a:t>The proposal (Wind turbines, Grid Connection Route, Blade Transition Area, and Substation) are sufficiently set back from any SMR and ZON. </a:t>
            </a:r>
          </a:p>
          <a:p>
            <a:pPr marL="0" indent="0" algn="just">
              <a:buNone/>
            </a:pPr>
            <a:endParaRPr lang="en-US" sz="1600" dirty="0"/>
          </a:p>
          <a:p>
            <a:pPr lvl="0" algn="just"/>
            <a:r>
              <a:rPr lang="en-US" sz="1600" dirty="0"/>
              <a:t>At a recent meeting with Wexford County Council, the County Heritage Officer requested that an Archaeological Impact Assessment (AIA) is submitted, and Geo-physical Investigations to be undertaken as part of the planning application. </a:t>
            </a:r>
          </a:p>
          <a:p>
            <a:pPr lvl="0" algn="just"/>
            <a:endParaRPr lang="en-US" sz="1600" dirty="0"/>
          </a:p>
          <a:p>
            <a:pPr lvl="0" algn="just"/>
            <a:r>
              <a:rPr lang="en-US" sz="1600" dirty="0"/>
              <a:t>We do not consider Geo-physical Investigations to be appropriate to form part of the planning application and should instead be conditioned to any subsequent planning permission.</a:t>
            </a:r>
            <a:endParaRPr lang="en-IE" sz="1600" dirty="0"/>
          </a:p>
        </p:txBody>
      </p:sp>
    </p:spTree>
    <p:extLst>
      <p:ext uri="{BB962C8B-B14F-4D97-AF65-F5344CB8AC3E}">
        <p14:creationId xmlns:p14="http://schemas.microsoft.com/office/powerpoint/2010/main" val="220156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223F1-221A-F154-4A53-1DFFD16D12F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1664530-F928-1D90-E04F-9E2CE9DE6B5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10</a:t>
            </a:fld>
            <a:endParaRPr lang="en-US"/>
          </a:p>
        </p:txBody>
      </p:sp>
      <p:sp>
        <p:nvSpPr>
          <p:cNvPr id="6" name="Title 5">
            <a:extLst>
              <a:ext uri="{FF2B5EF4-FFF2-40B4-BE49-F238E27FC236}">
                <a16:creationId xmlns:a16="http://schemas.microsoft.com/office/drawing/2014/main" id="{A0ACBF10-7AC0-D04A-1A01-DEDC99F641F9}"/>
              </a:ext>
            </a:extLst>
          </p:cNvPr>
          <p:cNvSpPr>
            <a:spLocks noGrp="1"/>
          </p:cNvSpPr>
          <p:nvPr>
            <p:ph type="title"/>
          </p:nvPr>
        </p:nvSpPr>
        <p:spPr>
          <a:xfrm>
            <a:off x="629920" y="391160"/>
            <a:ext cx="5466080" cy="742950"/>
          </a:xfrm>
        </p:spPr>
        <p:txBody>
          <a:bodyPr>
            <a:normAutofit/>
          </a:bodyPr>
          <a:lstStyle/>
          <a:p>
            <a:r>
              <a:rPr lang="en-IE" sz="3200" b="1" dirty="0"/>
              <a:t>Noise Surveys – Wind Farm</a:t>
            </a:r>
          </a:p>
        </p:txBody>
      </p:sp>
      <p:sp>
        <p:nvSpPr>
          <p:cNvPr id="7" name="Text Placeholder 6">
            <a:extLst>
              <a:ext uri="{FF2B5EF4-FFF2-40B4-BE49-F238E27FC236}">
                <a16:creationId xmlns:a16="http://schemas.microsoft.com/office/drawing/2014/main" id="{5DE1E673-CB46-A44E-ED89-4BA16520F2E2}"/>
              </a:ext>
            </a:extLst>
          </p:cNvPr>
          <p:cNvSpPr>
            <a:spLocks noGrp="1"/>
          </p:cNvSpPr>
          <p:nvPr>
            <p:ph type="body" sz="quarter" idx="13"/>
          </p:nvPr>
        </p:nvSpPr>
        <p:spPr>
          <a:xfrm>
            <a:off x="733086" y="1300480"/>
            <a:ext cx="10696913" cy="1361440"/>
          </a:xfrm>
          <a:solidFill>
            <a:schemeClr val="bg1"/>
          </a:solidFill>
        </p:spPr>
        <p:txBody>
          <a:bodyPr vert="horz" lIns="91440" tIns="45720" rIns="91440" bIns="45720" rtlCol="0" anchor="t">
            <a:noAutofit/>
          </a:bodyPr>
          <a:lstStyle/>
          <a:p>
            <a:pPr lvl="0" algn="just"/>
            <a:r>
              <a:rPr lang="en-US" sz="1400" dirty="0"/>
              <a:t>Noise monitoring has been conducted at 7 no. locations in vicinity of the Wind Farm site to develop noise limits under Wind Energy Design Guidelines 2006 in October/November 2025.</a:t>
            </a:r>
            <a:endParaRPr lang="en-IE" sz="1400" dirty="0"/>
          </a:p>
          <a:p>
            <a:pPr lvl="0" algn="just"/>
            <a:r>
              <a:rPr lang="en-US" sz="1400" dirty="0"/>
              <a:t>Windfarm Night time 43 dB limit exceeded at a single location (south and central: Eircode Y25 NF22 – blue dot south of T3). Some marginal exceedance of day time limits occurs at properties, south, west and north of the proposed windfarm therefore curtailment would likely be proposed.</a:t>
            </a:r>
            <a:endParaRPr lang="en-IE" sz="1400" dirty="0"/>
          </a:p>
        </p:txBody>
      </p:sp>
      <p:pic>
        <p:nvPicPr>
          <p:cNvPr id="10" name="Picture 9">
            <a:extLst>
              <a:ext uri="{FF2B5EF4-FFF2-40B4-BE49-F238E27FC236}">
                <a16:creationId xmlns:a16="http://schemas.microsoft.com/office/drawing/2014/main" id="{9B7E1FA4-2920-E047-5908-463CC8AFBF4F}"/>
              </a:ext>
            </a:extLst>
          </p:cNvPr>
          <p:cNvPicPr>
            <a:picLocks noChangeAspect="1"/>
          </p:cNvPicPr>
          <p:nvPr/>
        </p:nvPicPr>
        <p:blipFill>
          <a:blip r:embed="rId3"/>
          <a:srcRect l="67" t="1971" b="1521"/>
          <a:stretch>
            <a:fillRect/>
          </a:stretch>
        </p:blipFill>
        <p:spPr>
          <a:xfrm>
            <a:off x="6407109" y="2783686"/>
            <a:ext cx="5037835" cy="4074314"/>
          </a:xfrm>
          <a:prstGeom prst="rect">
            <a:avLst/>
          </a:prstGeom>
        </p:spPr>
      </p:pic>
      <p:pic>
        <p:nvPicPr>
          <p:cNvPr id="12" name="Picture 11">
            <a:extLst>
              <a:ext uri="{FF2B5EF4-FFF2-40B4-BE49-F238E27FC236}">
                <a16:creationId xmlns:a16="http://schemas.microsoft.com/office/drawing/2014/main" id="{D80CAD9A-1976-2192-2CD1-A13F5B9A53CE}"/>
              </a:ext>
            </a:extLst>
          </p:cNvPr>
          <p:cNvPicPr>
            <a:picLocks noChangeAspect="1"/>
          </p:cNvPicPr>
          <p:nvPr/>
        </p:nvPicPr>
        <p:blipFill>
          <a:blip r:embed="rId4"/>
          <a:stretch>
            <a:fillRect/>
          </a:stretch>
        </p:blipFill>
        <p:spPr>
          <a:xfrm>
            <a:off x="629920" y="2783686"/>
            <a:ext cx="4866005" cy="4074314"/>
          </a:xfrm>
          <a:prstGeom prst="rect">
            <a:avLst/>
          </a:prstGeom>
        </p:spPr>
      </p:pic>
    </p:spTree>
    <p:extLst>
      <p:ext uri="{BB962C8B-B14F-4D97-AF65-F5344CB8AC3E}">
        <p14:creationId xmlns:p14="http://schemas.microsoft.com/office/powerpoint/2010/main" val="3093384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531D-474F-565F-9349-1D703FD3326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8926BA3-3B65-7994-9CB3-69F330FD268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11</a:t>
            </a:fld>
            <a:endParaRPr lang="en-US"/>
          </a:p>
        </p:txBody>
      </p:sp>
      <p:sp>
        <p:nvSpPr>
          <p:cNvPr id="6" name="Title 5">
            <a:extLst>
              <a:ext uri="{FF2B5EF4-FFF2-40B4-BE49-F238E27FC236}">
                <a16:creationId xmlns:a16="http://schemas.microsoft.com/office/drawing/2014/main" id="{0EABA2EF-CFDC-9938-4472-6AB72CC3EFEF}"/>
              </a:ext>
            </a:extLst>
          </p:cNvPr>
          <p:cNvSpPr>
            <a:spLocks noGrp="1"/>
          </p:cNvSpPr>
          <p:nvPr>
            <p:ph type="title"/>
          </p:nvPr>
        </p:nvSpPr>
        <p:spPr>
          <a:xfrm>
            <a:off x="621264" y="381000"/>
            <a:ext cx="6104656" cy="742950"/>
          </a:xfrm>
        </p:spPr>
        <p:txBody>
          <a:bodyPr>
            <a:normAutofit/>
          </a:bodyPr>
          <a:lstStyle/>
          <a:p>
            <a:r>
              <a:rPr lang="en-IE" sz="3200" b="1" dirty="0"/>
              <a:t>Noise Surveys - Substation</a:t>
            </a:r>
          </a:p>
        </p:txBody>
      </p:sp>
      <p:sp>
        <p:nvSpPr>
          <p:cNvPr id="7" name="Text Placeholder 6">
            <a:extLst>
              <a:ext uri="{FF2B5EF4-FFF2-40B4-BE49-F238E27FC236}">
                <a16:creationId xmlns:a16="http://schemas.microsoft.com/office/drawing/2014/main" id="{DADCB47F-65DC-16CB-84F8-4FAE3B7C6B46}"/>
              </a:ext>
            </a:extLst>
          </p:cNvPr>
          <p:cNvSpPr>
            <a:spLocks noGrp="1"/>
          </p:cNvSpPr>
          <p:nvPr>
            <p:ph type="body" sz="quarter" idx="13"/>
          </p:nvPr>
        </p:nvSpPr>
        <p:spPr>
          <a:xfrm>
            <a:off x="621264" y="1493520"/>
            <a:ext cx="4704080" cy="5161280"/>
          </a:xfrm>
          <a:solidFill>
            <a:schemeClr val="bg1"/>
          </a:solidFill>
        </p:spPr>
        <p:txBody>
          <a:bodyPr vert="horz" lIns="91440" tIns="45720" rIns="91440" bIns="45720" rtlCol="0" anchor="t">
            <a:noAutofit/>
          </a:bodyPr>
          <a:lstStyle/>
          <a:p>
            <a:pPr lvl="0" algn="just"/>
            <a:r>
              <a:rPr lang="en-US" sz="1600" dirty="0"/>
              <a:t>Noise monitoring has been conducted at noise sensitive locations near the substation in August 2025.</a:t>
            </a:r>
          </a:p>
          <a:p>
            <a:pPr lvl="0" algn="just"/>
            <a:endParaRPr lang="en-IE" sz="1600" dirty="0"/>
          </a:p>
          <a:p>
            <a:pPr lvl="0" algn="just"/>
            <a:r>
              <a:rPr lang="en-US" sz="1600" dirty="0"/>
              <a:t>Substation is also assessed based on current guidance (Using BS4142 Methods for rating and assessing industrial and commercial sound and Environmental Protection Agency NG4 Criteria). </a:t>
            </a:r>
            <a:endParaRPr lang="en-IE" sz="1600" dirty="0"/>
          </a:p>
        </p:txBody>
      </p:sp>
      <p:pic>
        <p:nvPicPr>
          <p:cNvPr id="4" name="Picture 3">
            <a:extLst>
              <a:ext uri="{FF2B5EF4-FFF2-40B4-BE49-F238E27FC236}">
                <a16:creationId xmlns:a16="http://schemas.microsoft.com/office/drawing/2014/main" id="{763A14C1-A9C0-A94C-F6A8-18BA722DCF2F}"/>
              </a:ext>
            </a:extLst>
          </p:cNvPr>
          <p:cNvPicPr>
            <a:picLocks noChangeAspect="1"/>
          </p:cNvPicPr>
          <p:nvPr/>
        </p:nvPicPr>
        <p:blipFill>
          <a:blip r:embed="rId3"/>
          <a:stretch>
            <a:fillRect/>
          </a:stretch>
        </p:blipFill>
        <p:spPr>
          <a:xfrm>
            <a:off x="5600326" y="1027048"/>
            <a:ext cx="6591674" cy="5460365"/>
          </a:xfrm>
          <a:prstGeom prst="rect">
            <a:avLst/>
          </a:prstGeom>
        </p:spPr>
      </p:pic>
    </p:spTree>
    <p:extLst>
      <p:ext uri="{BB962C8B-B14F-4D97-AF65-F5344CB8AC3E}">
        <p14:creationId xmlns:p14="http://schemas.microsoft.com/office/powerpoint/2010/main" val="106712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66B6E-2999-484D-417C-05F3D82E6C0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6E1104-5B76-55B8-3965-47B287EE3EB1}"/>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12</a:t>
            </a:fld>
            <a:endParaRPr lang="en-US"/>
          </a:p>
        </p:txBody>
      </p:sp>
      <p:sp>
        <p:nvSpPr>
          <p:cNvPr id="6" name="Title 5">
            <a:extLst>
              <a:ext uri="{FF2B5EF4-FFF2-40B4-BE49-F238E27FC236}">
                <a16:creationId xmlns:a16="http://schemas.microsoft.com/office/drawing/2014/main" id="{FB716D44-E491-0332-7ADC-59BE492D657E}"/>
              </a:ext>
            </a:extLst>
          </p:cNvPr>
          <p:cNvSpPr>
            <a:spLocks noGrp="1"/>
          </p:cNvSpPr>
          <p:nvPr>
            <p:ph type="title"/>
          </p:nvPr>
        </p:nvSpPr>
        <p:spPr>
          <a:xfrm>
            <a:off x="621264" y="594360"/>
            <a:ext cx="6104656" cy="742950"/>
          </a:xfrm>
        </p:spPr>
        <p:txBody>
          <a:bodyPr>
            <a:normAutofit/>
          </a:bodyPr>
          <a:lstStyle/>
          <a:p>
            <a:r>
              <a:rPr lang="en-IE" sz="3200" b="1" dirty="0"/>
              <a:t>Other Material Assets</a:t>
            </a:r>
          </a:p>
        </p:txBody>
      </p:sp>
      <p:sp>
        <p:nvSpPr>
          <p:cNvPr id="7" name="Text Placeholder 6">
            <a:extLst>
              <a:ext uri="{FF2B5EF4-FFF2-40B4-BE49-F238E27FC236}">
                <a16:creationId xmlns:a16="http://schemas.microsoft.com/office/drawing/2014/main" id="{6B8F5993-5F42-CAB7-619E-E32DE36EE0C6}"/>
              </a:ext>
            </a:extLst>
          </p:cNvPr>
          <p:cNvSpPr>
            <a:spLocks noGrp="1"/>
          </p:cNvSpPr>
          <p:nvPr>
            <p:ph type="body" sz="quarter" idx="13"/>
          </p:nvPr>
        </p:nvSpPr>
        <p:spPr>
          <a:xfrm>
            <a:off x="783824" y="1517472"/>
            <a:ext cx="10117856" cy="1488440"/>
          </a:xfrm>
          <a:solidFill>
            <a:schemeClr val="bg1"/>
          </a:solidFill>
        </p:spPr>
        <p:txBody>
          <a:bodyPr vert="horz" lIns="91440" tIns="45720" rIns="91440" bIns="45720" rtlCol="0" anchor="t">
            <a:noAutofit/>
          </a:bodyPr>
          <a:lstStyle/>
          <a:p>
            <a:pPr algn="just"/>
            <a:r>
              <a:rPr lang="en-US" sz="1400" dirty="0"/>
              <a:t>Entrance details to the Wind Farm site and Substation/Blade Transition Lands are in line with Wexford Policy Requirements (Vis splays - 65m and 3m back).</a:t>
            </a:r>
          </a:p>
          <a:p>
            <a:pPr algn="just"/>
            <a:r>
              <a:rPr lang="en-US" sz="1400" dirty="0"/>
              <a:t>Currently undertaking cut and fill calculations for the proposal, and this will feed into the Haul Route Assessment. A total of 3 no. Haul Routes have been identified.</a:t>
            </a:r>
          </a:p>
          <a:p>
            <a:pPr algn="just"/>
            <a:r>
              <a:rPr lang="en-US" sz="1400" dirty="0"/>
              <a:t>Shadow Flicker will be provided by technical note, as opposed to a standalone chapter.</a:t>
            </a:r>
          </a:p>
          <a:p>
            <a:pPr algn="just"/>
            <a:endParaRPr lang="en-US" sz="1600" dirty="0"/>
          </a:p>
        </p:txBody>
      </p:sp>
      <p:pic>
        <p:nvPicPr>
          <p:cNvPr id="4" name="Picture 3">
            <a:extLst>
              <a:ext uri="{FF2B5EF4-FFF2-40B4-BE49-F238E27FC236}">
                <a16:creationId xmlns:a16="http://schemas.microsoft.com/office/drawing/2014/main" id="{19507BCB-9107-00D1-BB5D-41B623C6F5C3}"/>
              </a:ext>
            </a:extLst>
          </p:cNvPr>
          <p:cNvPicPr>
            <a:picLocks noChangeAspect="1"/>
          </p:cNvPicPr>
          <p:nvPr/>
        </p:nvPicPr>
        <p:blipFill>
          <a:blip r:embed="rId3"/>
          <a:stretch>
            <a:fillRect/>
          </a:stretch>
        </p:blipFill>
        <p:spPr>
          <a:xfrm>
            <a:off x="2342295" y="2771775"/>
            <a:ext cx="7507410" cy="4086225"/>
          </a:xfrm>
          <a:prstGeom prst="rect">
            <a:avLst/>
          </a:prstGeom>
        </p:spPr>
      </p:pic>
    </p:spTree>
    <p:extLst>
      <p:ext uri="{BB962C8B-B14F-4D97-AF65-F5344CB8AC3E}">
        <p14:creationId xmlns:p14="http://schemas.microsoft.com/office/powerpoint/2010/main" val="1412175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231A9-AB76-E4BE-E650-C45BFD23EF1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D99286B-E1ED-77BC-7E88-1860C29C5749}"/>
              </a:ext>
            </a:extLst>
          </p:cNvPr>
          <p:cNvSpPr>
            <a:spLocks noGrp="1"/>
          </p:cNvSpPr>
          <p:nvPr>
            <p:ph type="sldNum" sz="quarter" idx="12"/>
          </p:nvPr>
        </p:nvSpPr>
        <p:spPr>
          <a:ln>
            <a:solidFill>
              <a:srgbClr val="8BC53F"/>
            </a:solidFill>
          </a:ln>
        </p:spPr>
        <p:txBody>
          <a:bodyPr anchor="ctr"/>
          <a:lstStyle/>
          <a:p>
            <a:fld id="{6E4381AD-38BA-4C4D-BA6D-0BE3F4BFC1CD}" type="slidenum">
              <a:rPr lang="en-US" smtClean="0"/>
              <a:pPr/>
              <a:t>13</a:t>
            </a:fld>
            <a:endParaRPr lang="en-US"/>
          </a:p>
        </p:txBody>
      </p:sp>
      <p:sp>
        <p:nvSpPr>
          <p:cNvPr id="6" name="Title 5">
            <a:extLst>
              <a:ext uri="{FF2B5EF4-FFF2-40B4-BE49-F238E27FC236}">
                <a16:creationId xmlns:a16="http://schemas.microsoft.com/office/drawing/2014/main" id="{987F275C-9DC2-3324-B0CC-692FF61E1553}"/>
              </a:ext>
            </a:extLst>
          </p:cNvPr>
          <p:cNvSpPr>
            <a:spLocks noGrp="1"/>
          </p:cNvSpPr>
          <p:nvPr>
            <p:ph type="title"/>
          </p:nvPr>
        </p:nvSpPr>
        <p:spPr>
          <a:xfrm>
            <a:off x="868914" y="651510"/>
            <a:ext cx="6104656" cy="742950"/>
          </a:xfrm>
        </p:spPr>
        <p:txBody>
          <a:bodyPr>
            <a:normAutofit/>
          </a:bodyPr>
          <a:lstStyle/>
          <a:p>
            <a:r>
              <a:rPr lang="en-IE" sz="3200" b="1" dirty="0"/>
              <a:t>Consultation</a:t>
            </a:r>
          </a:p>
        </p:txBody>
      </p:sp>
      <p:sp>
        <p:nvSpPr>
          <p:cNvPr id="7" name="Text Placeholder 6">
            <a:extLst>
              <a:ext uri="{FF2B5EF4-FFF2-40B4-BE49-F238E27FC236}">
                <a16:creationId xmlns:a16="http://schemas.microsoft.com/office/drawing/2014/main" id="{1B7D8203-12B4-0B47-89F7-022877A7BFAD}"/>
              </a:ext>
            </a:extLst>
          </p:cNvPr>
          <p:cNvSpPr>
            <a:spLocks noGrp="1"/>
          </p:cNvSpPr>
          <p:nvPr>
            <p:ph type="body" sz="quarter" idx="13"/>
          </p:nvPr>
        </p:nvSpPr>
        <p:spPr>
          <a:xfrm>
            <a:off x="1002263" y="1905000"/>
            <a:ext cx="9827661" cy="1876425"/>
          </a:xfrm>
          <a:solidFill>
            <a:schemeClr val="bg1"/>
          </a:solidFill>
        </p:spPr>
        <p:txBody>
          <a:bodyPr vert="horz" lIns="91440" tIns="45720" rIns="91440" bIns="45720" rtlCol="0" anchor="t">
            <a:noAutofit/>
          </a:bodyPr>
          <a:lstStyle/>
          <a:p>
            <a:pPr lvl="0" algn="just"/>
            <a:r>
              <a:rPr lang="en-US" sz="1600" dirty="0"/>
              <a:t>Undertook a pre-application consultation meeting with Wexford County Council on Thursday (18</a:t>
            </a:r>
            <a:r>
              <a:rPr lang="en-US" sz="1600" baseline="30000" dirty="0"/>
              <a:t>th</a:t>
            </a:r>
            <a:r>
              <a:rPr lang="en-US" sz="1600" dirty="0"/>
              <a:t>) of last week.</a:t>
            </a:r>
          </a:p>
          <a:p>
            <a:pPr lvl="0" algn="just"/>
            <a:endParaRPr lang="en-US" sz="1600" dirty="0"/>
          </a:p>
          <a:p>
            <a:pPr lvl="0" algn="just"/>
            <a:r>
              <a:rPr lang="en-US" sz="1600" dirty="0"/>
              <a:t>EIA Informal Scoping is currently ongoing.</a:t>
            </a:r>
          </a:p>
          <a:p>
            <a:pPr lvl="0" algn="just"/>
            <a:endParaRPr lang="en-US" sz="1400" dirty="0"/>
          </a:p>
          <a:p>
            <a:pPr lvl="0" algn="just"/>
            <a:endParaRPr lang="en-US" sz="1400" dirty="0"/>
          </a:p>
          <a:p>
            <a:pPr lvl="0" algn="just"/>
            <a:endParaRPr lang="en-IE" sz="1400" dirty="0"/>
          </a:p>
        </p:txBody>
      </p:sp>
    </p:spTree>
    <p:extLst>
      <p:ext uri="{BB962C8B-B14F-4D97-AF65-F5344CB8AC3E}">
        <p14:creationId xmlns:p14="http://schemas.microsoft.com/office/powerpoint/2010/main" val="4277219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8BC53F"/>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A8A50D0FC91545949767EA1A770C74" ma:contentTypeVersion="5" ma:contentTypeDescription="Create a new document." ma:contentTypeScope="" ma:versionID="0bfc6fec23e94f624aae253dca6644b5">
  <xsd:schema xmlns:xsd="http://www.w3.org/2001/XMLSchema" xmlns:xs="http://www.w3.org/2001/XMLSchema" xmlns:p="http://schemas.microsoft.com/office/2006/metadata/properties" xmlns:ns2="af99582c-b217-49c2-8fcf-83266e5d4209" targetNamespace="http://schemas.microsoft.com/office/2006/metadata/properties" ma:root="true" ma:fieldsID="4f740da18707744e28524bef4d9c3046" ns2:_="">
    <xsd:import namespace="af99582c-b217-49c2-8fcf-83266e5d4209"/>
    <xsd:element name="properties">
      <xsd:complexType>
        <xsd:sequence>
          <xsd:element name="documentManagement">
            <xsd:complexType>
              <xsd:all>
                <xsd:element ref="ns2:DocumentCategory" minOccurs="0"/>
                <xsd:element ref="ns2:DocumentType"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99582c-b217-49c2-8fcf-83266e5d4209" elementFormDefault="qualified">
    <xsd:import namespace="http://schemas.microsoft.com/office/2006/documentManagement/types"/>
    <xsd:import namespace="http://schemas.microsoft.com/office/infopath/2007/PartnerControls"/>
    <xsd:element name="DocumentCategory" ma:index="8" nillable="true" ma:displayName="Document Category" ma:format="Dropdown" ma:internalName="DocumentCategory" ma:readOnly="false">
      <xsd:simpleType>
        <xsd:restriction base="dms:Choice">
          <xsd:enumeration value="Application Docs"/>
          <xsd:enumeration value="Further Information Docs"/>
          <xsd:enumeration value="Oral Hearing Docs"/>
          <xsd:enumeration value="Response"/>
          <xsd:enumeration value="Other"/>
        </xsd:restriction>
      </xsd:simpleType>
    </xsd:element>
    <xsd:element name="DocumentType" ma:index="9" nillable="true" ma:displayName="Document Type" ma:format="Dropdown" ma:internalName="DocumentType" ma:readOnly="false">
      <xsd:simpleType>
        <xsd:restriction base="dms:Choice">
          <xsd:enumeration value="Ad hoc letter/ Correspondence"/>
          <xsd:enumeration value="Application Drawings"/>
          <xsd:enumeration value="Application Form"/>
          <xsd:enumeration value="Application Document"/>
          <xsd:enumeration value="Compulsory Purchase Order"/>
          <xsd:enumeration value="Cover Letter"/>
          <xsd:enumeration value="Department Report"/>
          <xsd:enumeration value="Draft Railway Order"/>
          <xsd:enumeration value="Drawing / Map / Data"/>
          <xsd:enumeration value="Environmental Impact Statement"/>
          <xsd:enumeration value="Environmental Report"/>
          <xsd:enumeration value="Further Information Request"/>
          <xsd:enumeration value="Further Information Response"/>
          <xsd:enumeration value="Further Information Response Drawings"/>
          <xsd:enumeration value="Managers Order"/>
          <xsd:enumeration value="Memo"/>
          <xsd:enumeration value="Natura Impact Statement"/>
          <xsd:enumeration value="Notification of Decision"/>
          <xsd:enumeration value="Other"/>
          <xsd:enumeration value="PA Cover letter"/>
          <xsd:enumeration value="Photomontages"/>
          <xsd:enumeration value="Planners Report"/>
          <xsd:enumeration value="Prescribed Body Notifications"/>
          <xsd:enumeration value="Prescribed Body Response"/>
          <xsd:enumeration value="Public Notice/ Newspaper Notice"/>
          <xsd:enumeration value="Response to Appeal"/>
          <xsd:enumeration value="Revised Environmental Impact Statement"/>
          <xsd:enumeration value="Revised Natura Impact Statement"/>
          <xsd:enumeration value="Revised Public Notice / Newspaper Notice"/>
          <xsd:enumeration value="Submissions"/>
          <xsd:enumeration value="Unsolicited Further Inform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Type xmlns="af99582c-b217-49c2-8fcf-83266e5d4209" xsi:nil="true"/>
    <DocumentCategory xmlns="af99582c-b217-49c2-8fcf-83266e5d4209" xsi:nil="true"/>
  </documentManagement>
</p:properties>
</file>

<file path=customXml/itemProps1.xml><?xml version="1.0" encoding="utf-8"?>
<ds:datastoreItem xmlns:ds="http://schemas.openxmlformats.org/officeDocument/2006/customXml" ds:itemID="{03224667-97FD-4B51-8FE0-1A8A5095431A}"/>
</file>

<file path=customXml/itemProps2.xml><?xml version="1.0" encoding="utf-8"?>
<ds:datastoreItem xmlns:ds="http://schemas.openxmlformats.org/officeDocument/2006/customXml" ds:itemID="{A748DA7F-B88A-4578-8190-1DE363D5F880}"/>
</file>

<file path=customXml/itemProps3.xml><?xml version="1.0" encoding="utf-8"?>
<ds:datastoreItem xmlns:ds="http://schemas.openxmlformats.org/officeDocument/2006/customXml" ds:itemID="{0473B287-5921-4101-AD01-C5A9FB589E99}"/>
</file>

<file path=docProps/app.xml><?xml version="1.0" encoding="utf-8"?>
<Properties xmlns="http://schemas.openxmlformats.org/officeDocument/2006/extended-properties" xmlns:vt="http://schemas.openxmlformats.org/officeDocument/2006/docPropsVTypes">
  <TotalTime>4125</TotalTime>
  <Words>1294</Words>
  <Application>Microsoft Office PowerPoint</Application>
  <PresentationFormat>Widescreen</PresentationFormat>
  <Paragraphs>139</Paragraphs>
  <Slides>13</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Aptos</vt:lpstr>
      <vt:lpstr>Aptos Display</vt:lpstr>
      <vt:lpstr>Arial</vt:lpstr>
      <vt:lpstr>Calibri</vt:lpstr>
      <vt:lpstr>Montserrat Medium</vt:lpstr>
      <vt:lpstr>Wingdings</vt:lpstr>
      <vt:lpstr>Office Theme</vt:lpstr>
      <vt:lpstr>1_Office Theme</vt:lpstr>
      <vt:lpstr>PowerPoint Presentation</vt:lpstr>
      <vt:lpstr>Ecology</vt:lpstr>
      <vt:lpstr>Hydrogeology and Landslide Susceptibility</vt:lpstr>
      <vt:lpstr>Water Quality</vt:lpstr>
      <vt:lpstr>Turbine Model Details</vt:lpstr>
      <vt:lpstr>Proposed Grid Connection Route</vt:lpstr>
      <vt:lpstr>Local Planning Policy</vt:lpstr>
      <vt:lpstr>Landscape and Visual</vt:lpstr>
      <vt:lpstr>Archaeology and Cultural Heritage</vt:lpstr>
      <vt:lpstr>Noise Surveys – Wind Farm</vt:lpstr>
      <vt:lpstr>Noise Surveys - Substation</vt:lpstr>
      <vt:lpstr>Other Material Assets</vt:lpstr>
      <vt:lpstr>Consultation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Robyn Nicholl</dc:creator>
  <cp:lastModifiedBy>Robyn Nicholl</cp:lastModifiedBy>
  <cp:revision>1</cp:revision>
  <dcterms:created xsi:type="dcterms:W3CDTF">2026-06-22T11:09:56Z</dcterms:created>
  <dcterms:modified xsi:type="dcterms:W3CDTF">2026-06-25T08:14:11Z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0x010100C3A8A50D0FC91545949767EA1A770C74</vt:lpwstr>
  </property>
</Properties>
</file>